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309" r:id="rId5"/>
    <p:sldId id="306" r:id="rId6"/>
    <p:sldId id="345" r:id="rId7"/>
    <p:sldId id="312" r:id="rId8"/>
    <p:sldId id="311" r:id="rId9"/>
    <p:sldId id="297" r:id="rId10"/>
    <p:sldId id="318" r:id="rId11"/>
    <p:sldId id="329" r:id="rId12"/>
    <p:sldId id="323" r:id="rId13"/>
    <p:sldId id="330" r:id="rId14"/>
    <p:sldId id="324" r:id="rId15"/>
    <p:sldId id="340" r:id="rId16"/>
    <p:sldId id="341" r:id="rId17"/>
    <p:sldId id="331" r:id="rId18"/>
    <p:sldId id="325" r:id="rId19"/>
    <p:sldId id="333" r:id="rId20"/>
    <p:sldId id="332" r:id="rId21"/>
    <p:sldId id="319" r:id="rId22"/>
    <p:sldId id="334" r:id="rId23"/>
    <p:sldId id="337" r:id="rId24"/>
    <p:sldId id="343" r:id="rId25"/>
    <p:sldId id="335" r:id="rId26"/>
    <p:sldId id="338" r:id="rId27"/>
    <p:sldId id="336" r:id="rId28"/>
    <p:sldId id="339" r:id="rId29"/>
    <p:sldId id="344" r:id="rId30"/>
    <p:sldId id="296" r:id="rId31"/>
    <p:sldId id="346" r:id="rId32"/>
    <p:sldId id="268" r:id="rId33"/>
    <p:sldId id="304" r:id="rId34"/>
    <p:sldId id="305"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F7EDE9"/>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varScale="1">
        <p:scale>
          <a:sx n="67" d="100"/>
          <a:sy n="67" d="100"/>
        </p:scale>
        <p:origin x="644" y="40"/>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5" d="100"/>
          <a:sy n="85"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2">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90000"/>
            <a:lumOff val="1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90000"/>
            <a:lumOff val="1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90000"/>
            <a:lumOff val="1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tx2">
            <a:lumMod val="60000"/>
            <a:lumOff val="40000"/>
          </a:schemeClr>
        </a:solidFill>
      </dgm:spPr>
      <dgm:t>
        <a:bodyPr/>
        <a:lstStyle/>
        <a:p>
          <a:pPr algn="l"/>
          <a:r>
            <a:rPr kumimoji="1" lang="ja-JP" altLang="en-US" sz="3200" kern="1200" dirty="0">
              <a:ln>
                <a:solidFill>
                  <a:schemeClr val="tx2">
                    <a:lumMod val="50000"/>
                  </a:schemeClr>
                </a:solidFill>
              </a:ln>
              <a:solidFill>
                <a:prstClr val="white"/>
              </a:solidFill>
              <a:latin typeface="Quire Sans Pro Light"/>
              <a:ea typeface="+mn-ea"/>
              <a:cs typeface="+mn-cs"/>
            </a:rPr>
            <a:t>＋おまけ　</a:t>
          </a:r>
          <a:r>
            <a:rPr kumimoji="1" lang="ja-JP" altLang="en-US" sz="4600" kern="1200" dirty="0">
              <a:ln>
                <a:solidFill>
                  <a:schemeClr val="tx2">
                    <a:lumMod val="50000"/>
                  </a:schemeClr>
                </a:solidFill>
              </a:ln>
              <a:solidFill>
                <a:prstClr val="white"/>
              </a:solidFill>
              <a:latin typeface="Quire Sans Pro Light"/>
              <a:ea typeface="+mn-ea"/>
              <a:cs typeface="+mn-cs"/>
            </a:rPr>
            <a:t>見た目</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2">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2">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ln>
                <a:solidFill>
                  <a:schemeClr val="tx2">
                    <a:lumMod val="50000"/>
                  </a:schemeClr>
                </a:solidFill>
              </a:ln>
              <a:solidFill>
                <a:prstClr val="white"/>
              </a:solidFill>
              <a:latin typeface="Quire Sans Pro Light"/>
              <a:ea typeface="+mn-ea"/>
              <a:cs typeface="+mn-cs"/>
            </a:rPr>
            <a:t>＋おまけ　</a:t>
          </a:r>
          <a:r>
            <a:rPr kumimoji="1" lang="ja-JP" altLang="en-US" sz="4600" kern="1200" dirty="0">
              <a:ln>
                <a:solidFill>
                  <a:schemeClr val="tx2">
                    <a:lumMod val="50000"/>
                  </a:schemeClr>
                </a:solidFill>
              </a:ln>
              <a:solidFill>
                <a:prstClr val="white"/>
              </a:solidFill>
              <a:latin typeface="Quire Sans Pro Light"/>
              <a:ea typeface="+mn-ea"/>
              <a:cs typeface="+mn-cs"/>
            </a:rPr>
            <a:t>見た目</a:t>
          </a:r>
        </a:p>
      </dsp:txBody>
      <dsp:txXfrm>
        <a:off x="46892" y="46892"/>
        <a:ext cx="7364292" cy="86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46892" y="46892"/>
        <a:ext cx="7364292" cy="866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A28675-3944-43DE-B1B1-EA2A48ADD8B5}" type="datetime1">
              <a:rPr lang="ja-JP" altLang="en-US" smtClean="0">
                <a:latin typeface="Meiryo UI" panose="020B0604030504040204" pitchFamily="50" charset="-128"/>
                <a:ea typeface="Meiryo UI" panose="020B0604030504040204" pitchFamily="50" charset="-128"/>
              </a:rPr>
              <a:t>2023/6/28</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BC15F27C-B7B6-41AE-A050-BD58099F2A4B}" type="datetime1">
              <a:rPr lang="ja-JP" altLang="en-US" noProof="0" smtClean="0"/>
              <a:t>2023/6/28</a:t>
            </a:fld>
            <a:endParaRPr lang="ja-JP" altLang="en-US" noProof="0">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6B913A0-8194-43AB-8CE1-D8825DE3150C}"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7275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037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680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62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342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850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004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72822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278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634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636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362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5381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7688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06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0743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436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827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052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5881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417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401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7452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30</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257302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34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86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8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7915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1213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76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2198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図プレースホルダー 8" descr="背景がピンク色のヤシの葉の写真&#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長方形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サブタイトル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11" name="図プレースホルダー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リスクと利益">
    <p:spTree>
      <p:nvGrpSpPr>
        <p:cNvPr id="1" name=""/>
        <p:cNvGrpSpPr/>
        <p:nvPr/>
      </p:nvGrpSpPr>
      <p:grpSpPr>
        <a:xfrm>
          <a:off x="0" y="0"/>
          <a:ext cx="0" cy="0"/>
          <a:chOff x="0" y="0"/>
          <a:chExt cx="0" cy="0"/>
        </a:xfrm>
      </p:grpSpPr>
      <p:pic>
        <p:nvPicPr>
          <p:cNvPr id="13" name="図プレースホルダー 44" descr="ヤシの葉の写真&#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キー">
    <p:spTree>
      <p:nvGrpSpPr>
        <p:cNvPr id="1" name=""/>
        <p:cNvGrpSpPr/>
        <p:nvPr/>
      </p:nvGrpSpPr>
      <p:grpSpPr>
        <a:xfrm>
          <a:off x="0" y="0"/>
          <a:ext cx="0" cy="0"/>
          <a:chOff x="0" y="0"/>
          <a:chExt cx="0" cy="0"/>
        </a:xfrm>
      </p:grpSpPr>
      <p:pic>
        <p:nvPicPr>
          <p:cNvPr id="13" name="図プレースホルダー 8" descr="2 枚のヤシの葉に挟まれたノート PC のキーボードの写真&#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主要な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ja-JP" altLang="en-US" noProof="0"/>
              <a:t>マスター タイトルの書式設定</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8" name="コンテンツ プレースホルダー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0" name="コンテンツ プレースホルダー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pic>
        <p:nvPicPr>
          <p:cNvPr id="8" name="図プレースホルダー 13" descr="葉のクローズアップ写真&#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9" name="図プレースホルダー 8" descr="ヤシの木の葉の写真&#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長方形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図プレースホルダー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pic>
        <p:nvPicPr>
          <p:cNvPr id="21" name="図プレースホルダー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8" name="図プレースホルダー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3" name="テキスト プレースホルダー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4" name="テキスト プレースホルダー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9" name="図プレースホルダー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5" name="テキスト プレースホルダー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6" name="テキスト プレースホルダー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0" name="図プレースホルダー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7" name="テキスト プレースホルダー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8" name="テキスト プレースホルダー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1" name="図プレースホルダー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9" name="テキスト プレースホルダー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20" name="テキスト プレースホルダー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組織図">
    <p:spTree>
      <p:nvGrpSpPr>
        <p:cNvPr id="1" name=""/>
        <p:cNvGrpSpPr/>
        <p:nvPr/>
      </p:nvGrpSpPr>
      <p:grpSpPr>
        <a:xfrm>
          <a:off x="0" y="0"/>
          <a:ext cx="0" cy="0"/>
          <a:chOff x="0" y="0"/>
          <a:chExt cx="0" cy="0"/>
        </a:xfrm>
      </p:grpSpPr>
      <p:pic>
        <p:nvPicPr>
          <p:cNvPr id="8" name="図プレースホルダー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21" name="SmartArt プレースホルダー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n-US" altLang="ja-JP" noProof="0"/>
              <a:t>SmartArt </a:t>
            </a:r>
            <a:r>
              <a:rPr lang="ja-JP" altLang="en-US" noProof="0"/>
              <a:t>グラフィックを追加</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機会">
    <p:spTree>
      <p:nvGrpSpPr>
        <p:cNvPr id="1" name=""/>
        <p:cNvGrpSpPr/>
        <p:nvPr/>
      </p:nvGrpSpPr>
      <p:grpSpPr>
        <a:xfrm>
          <a:off x="0" y="0"/>
          <a:ext cx="0" cy="0"/>
          <a:chOff x="0" y="0"/>
          <a:chExt cx="0" cy="0"/>
        </a:xfrm>
      </p:grpSpPr>
      <p:pic>
        <p:nvPicPr>
          <p:cNvPr id="18" name="図プレースホルダー 17" descr="植物のクローズアップ写真&#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長方形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0" name="コンテンツ プレースホルダー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3" name="コンテンツ プレースホルダー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2" name="コンテンツ プレースホルダー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5" name="コンテンツ プレースホルダー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4" name="コンテンツ プレースホルダー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7" name="コンテンツ プレースホルダー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6" name="コンテンツ プレースホルダー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市場の概要">
    <p:spTree>
      <p:nvGrpSpPr>
        <p:cNvPr id="1" name=""/>
        <p:cNvGrpSpPr/>
        <p:nvPr/>
      </p:nvGrpSpPr>
      <p:grpSpPr>
        <a:xfrm>
          <a:off x="0" y="0"/>
          <a:ext cx="0" cy="0"/>
          <a:chOff x="0" y="0"/>
          <a:chExt cx="0" cy="0"/>
        </a:xfrm>
      </p:grpSpPr>
      <p:pic>
        <p:nvPicPr>
          <p:cNvPr id="10" name="図プレースホルダー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長方形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 ヘッダー">
    <p:bg>
      <p:bgPr>
        <a:solidFill>
          <a:schemeClr val="accent1"/>
        </a:solidFill>
        <a:effectLst/>
      </p:bgPr>
    </p:bg>
    <p:spTree>
      <p:nvGrpSpPr>
        <p:cNvPr id="1" name=""/>
        <p:cNvGrpSpPr/>
        <p:nvPr/>
      </p:nvGrpSpPr>
      <p:grpSpPr>
        <a:xfrm>
          <a:off x="0" y="0"/>
          <a:ext cx="0" cy="0"/>
          <a:chOff x="0" y="0"/>
          <a:chExt cx="0" cy="0"/>
        </a:xfrm>
      </p:grpSpPr>
      <p:sp>
        <p:nvSpPr>
          <p:cNvPr id="12" name="図プレースホルダー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3" name="長方形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図プレースホルダー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4" name="日付プレースホルダー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ビジネスの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8" name="長方形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ja-JP" altLang="en-US" sz="360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ja-JP" altLang="en-US" noProof="0"/>
              <a:t>マスター タイトルの書式設定</a:t>
            </a:r>
            <a:endParaRPr lang="ja-JP" altLang="en-ZA" noProof="0"/>
          </a:p>
        </p:txBody>
      </p:sp>
      <p:sp>
        <p:nvSpPr>
          <p:cNvPr id="64" name="テキスト プレースホルダー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ja-JP" altLang="en-US" noProof="0"/>
              <a:t>アイテムのタイトル</a:t>
            </a:r>
            <a:endParaRPr lang="ja-JP" altLang="en-ZA" noProof="0"/>
          </a:p>
        </p:txBody>
      </p:sp>
      <p:sp>
        <p:nvSpPr>
          <p:cNvPr id="38" name="テキスト プレースホルダー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39" name="テキスト プレースホルダー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0" name="テキスト プレースホルダー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1" name="テキスト プレースホルダー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2" name="テキスト プレースホルダー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4" name="テキスト プレースホルダー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5" name="テキスト プレースホルダー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6" name="テキスト プレースホルダー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8" name="テキスト プレースホルダー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9" name="テキスト プレースホルダー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7" name="テキスト プレースホルダー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0" name="テキスト プレースホルダー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1" name="テキスト プレースホルダー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3" name="テキスト プレースホルダー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52" name="テキスト プレースホルダー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3" name="テキスト プレースホルダー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4" name="テキスト プレースホルダー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5" name="テキスト プレースホルダー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6" name="テキスト プレースホルダー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7" name="テキスト プレースホルダー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8" name="テキスト プレースホルダー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0" name="テキスト プレースホルダー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1" name="テキスト プレースホルダー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9" name="テキスト プレースホルダー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2" name="テキスト プレースホルダー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3" name="テキスト プレースホルダー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33" name="日付プレースホルダー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n-US" altLang="ja-JP" noProof="0"/>
              <a:t>20XX</a:t>
            </a:r>
            <a:endParaRPr lang="ja-JP" altLang="en-US" noProof="0"/>
          </a:p>
        </p:txBody>
      </p:sp>
      <p:sp>
        <p:nvSpPr>
          <p:cNvPr id="34" name="フッター プレースホルダー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n-US" altLang="ja-JP" noProof="0"/>
              <a:t>Contoso </a:t>
            </a:r>
            <a:r>
              <a:rPr lang="ja-JP" altLang="en-US" noProof="0"/>
              <a:t>のビジネス プラン</a:t>
            </a:r>
          </a:p>
        </p:txBody>
      </p:sp>
      <p:sp>
        <p:nvSpPr>
          <p:cNvPr id="35" name="スライド番号プレースホルダー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kumimoji="1" sz="32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7.png"/><Relationship Id="rId7"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8.svg"/><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7.png"/><Relationship Id="rId7" Type="http://schemas.openxmlformats.org/officeDocument/2006/relationships/diagramQuickStyle" Target="../diagrams/quickStyle5.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Layout" Target="../diagrams/layout5.xml"/><Relationship Id="rId11" Type="http://schemas.openxmlformats.org/officeDocument/2006/relationships/image" Target="../media/image20.png"/><Relationship Id="rId5" Type="http://schemas.openxmlformats.org/officeDocument/2006/relationships/diagramData" Target="../diagrams/data5.xml"/><Relationship Id="rId10" Type="http://schemas.openxmlformats.org/officeDocument/2006/relationships/image" Target="../media/image19.png"/><Relationship Id="rId4" Type="http://schemas.openxmlformats.org/officeDocument/2006/relationships/image" Target="../media/image18.sv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7.png"/><Relationship Id="rId7"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Layout" Target="../diagrams/layout6.xml"/><Relationship Id="rId11" Type="http://schemas.openxmlformats.org/officeDocument/2006/relationships/image" Target="../media/image22.png"/><Relationship Id="rId5" Type="http://schemas.openxmlformats.org/officeDocument/2006/relationships/diagramData" Target="../diagrams/data6.xml"/><Relationship Id="rId10" Type="http://schemas.openxmlformats.org/officeDocument/2006/relationships/image" Target="../media/image21.png"/><Relationship Id="rId4" Type="http://schemas.openxmlformats.org/officeDocument/2006/relationships/image" Target="../media/image18.svg"/><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7.png"/><Relationship Id="rId7" Type="http://schemas.openxmlformats.org/officeDocument/2006/relationships/diagramQuickStyle" Target="../diagrams/quickStyle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3.png"/><Relationship Id="rId4" Type="http://schemas.openxmlformats.org/officeDocument/2006/relationships/image" Target="../media/image18.svg"/><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7.png"/><Relationship Id="rId7" Type="http://schemas.openxmlformats.org/officeDocument/2006/relationships/diagramQuickStyle" Target="../diagrams/quickStyle8.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8.sv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7.png"/><Relationship Id="rId7" Type="http://schemas.openxmlformats.org/officeDocument/2006/relationships/diagramQuickStyle" Target="../diagrams/quickStyle9.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24.png"/><Relationship Id="rId4" Type="http://schemas.openxmlformats.org/officeDocument/2006/relationships/image" Target="../media/image18.svg"/><Relationship Id="rId9" Type="http://schemas.microsoft.com/office/2007/relationships/diagramDrawing" Target="../diagrams/drawing9.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7.png"/><Relationship Id="rId7" Type="http://schemas.openxmlformats.org/officeDocument/2006/relationships/diagramQuickStyle" Target="../diagrams/quickStyle10.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8.svg"/><Relationship Id="rId9" Type="http://schemas.microsoft.com/office/2007/relationships/diagramDrawing" Target="../diagrams/drawing10.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7.png"/><Relationship Id="rId7" Type="http://schemas.openxmlformats.org/officeDocument/2006/relationships/diagramQuickStyle" Target="../diagrams/quickStyle11.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5.png"/><Relationship Id="rId4" Type="http://schemas.openxmlformats.org/officeDocument/2006/relationships/image" Target="../media/image18.svg"/><Relationship Id="rId9" Type="http://schemas.microsoft.com/office/2007/relationships/diagramDrawing" Target="../diagrams/drawing1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6.png"/><Relationship Id="rId7" Type="http://schemas.openxmlformats.org/officeDocument/2006/relationships/diagramQuickStyle" Target="../diagrams/quickStyle12.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7.svg"/><Relationship Id="rId9" Type="http://schemas.microsoft.com/office/2007/relationships/diagramDrawing" Target="../diagrams/drawing1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6.png"/><Relationship Id="rId7" Type="http://schemas.openxmlformats.org/officeDocument/2006/relationships/diagramQuickStyle" Target="../diagrams/quickStyle13.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27.svg"/><Relationship Id="rId9" Type="http://schemas.microsoft.com/office/2007/relationships/diagramDrawing" Target="../diagrams/drawin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26.png"/><Relationship Id="rId7" Type="http://schemas.openxmlformats.org/officeDocument/2006/relationships/diagramQuickStyle" Target="../diagrams/quickStyle14.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7.svg"/><Relationship Id="rId9" Type="http://schemas.microsoft.com/office/2007/relationships/diagramDrawing" Target="../diagrams/drawing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6.png"/><Relationship Id="rId7" Type="http://schemas.openxmlformats.org/officeDocument/2006/relationships/diagramQuickStyle" Target="../diagrams/quickStyle15.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7.sv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png"/><Relationship Id="rId7" Type="http://schemas.openxmlformats.org/officeDocument/2006/relationships/diagramQuickStyle" Target="../diagrams/quickStyle16.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2.svg"/><Relationship Id="rId9" Type="http://schemas.microsoft.com/office/2007/relationships/diagramDrawing" Target="../diagrams/drawing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8.sv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sv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8.sv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6730584" y="1873377"/>
            <a:ext cx="3937416" cy="1765173"/>
          </a:xfrm>
        </p:spPr>
        <p:txBody>
          <a:bodyPr rtlCol="0">
            <a:normAutofit/>
          </a:bodyPr>
          <a:lstStyle/>
          <a:p>
            <a:pPr algn="ctr" rtl="0">
              <a:lnSpc>
                <a:spcPct val="150000"/>
              </a:lnSpc>
            </a:pPr>
            <a:r>
              <a:rPr lang="ja-JP" altLang="en-US" sz="3200" dirty="0"/>
              <a:t>家計簿アプリ</a:t>
            </a:r>
            <a:br>
              <a:rPr lang="en-US" altLang="ja-JP" dirty="0"/>
            </a:br>
            <a:r>
              <a:rPr lang="en-US" altLang="ja-JP" dirty="0"/>
              <a:t>『</a:t>
            </a:r>
            <a:r>
              <a:rPr lang="ja-JP" altLang="en-US" dirty="0"/>
              <a:t>かけいぼっち</a:t>
            </a:r>
            <a:r>
              <a:rPr lang="en-US" altLang="ja-JP" dirty="0"/>
              <a:t>』</a:t>
            </a:r>
            <a:endParaRPr lang="ja-JP" altLang="en-US" dirty="0"/>
          </a:p>
        </p:txBody>
      </p:sp>
      <p:sp>
        <p:nvSpPr>
          <p:cNvPr id="23" name="サブタイトル 22">
            <a:extLst>
              <a:ext uri="{FF2B5EF4-FFF2-40B4-BE49-F238E27FC236}">
                <a16:creationId xmlns:a16="http://schemas.microsoft.com/office/drawing/2014/main" id="{4829E901-B0F6-4B1C-8D1C-8B758458B743}"/>
              </a:ext>
            </a:extLst>
          </p:cNvPr>
          <p:cNvSpPr>
            <a:spLocks noGrp="1"/>
          </p:cNvSpPr>
          <p:nvPr>
            <p:ph type="subTitle" idx="1"/>
          </p:nvPr>
        </p:nvSpPr>
        <p:spPr>
          <a:xfrm>
            <a:off x="6730584" y="4543424"/>
            <a:ext cx="3937416" cy="409349"/>
          </a:xfrm>
        </p:spPr>
        <p:txBody>
          <a:bodyPr rtlCol="0"/>
          <a:lstStyle/>
          <a:p>
            <a:pPr algn="r" rtl="0"/>
            <a:r>
              <a:rPr lang="ja-JP" altLang="en-US" dirty="0"/>
              <a:t>イフリート・</a:t>
            </a:r>
            <a:r>
              <a:rPr lang="en-US" altLang="ja-JP" dirty="0"/>
              <a:t>B</a:t>
            </a:r>
            <a:r>
              <a:rPr lang="ja-JP" altLang="en-US" dirty="0"/>
              <a:t>・ムラナカ</a:t>
            </a:r>
          </a:p>
        </p:txBody>
      </p:sp>
      <p:sp>
        <p:nvSpPr>
          <p:cNvPr id="4" name="図プレースホルダー 3">
            <a:extLst>
              <a:ext uri="{FF2B5EF4-FFF2-40B4-BE49-F238E27FC236}">
                <a16:creationId xmlns:a16="http://schemas.microsoft.com/office/drawing/2014/main" id="{3F0D6659-D6AC-4E42-84C6-96DC4039FBDE}"/>
              </a:ext>
            </a:extLst>
          </p:cNvPr>
          <p:cNvSpPr>
            <a:spLocks noGrp="1"/>
          </p:cNvSpPr>
          <p:nvPr>
            <p:ph type="pic" sz="quarter" idx="15"/>
          </p:nvPr>
        </p:nvSpPr>
        <p:spPr/>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79C63C68-4EAA-439A-B8F6-3B8FAF04F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34722904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510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4002304514"/>
              </p:ext>
            </p:extLst>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641281" y="1638299"/>
            <a:ext cx="4645094" cy="738664"/>
          </a:xfrm>
          <a:prstGeom prst="rect">
            <a:avLst/>
          </a:prstGeom>
          <a:noFill/>
        </p:spPr>
        <p:txBody>
          <a:bodyPr wrap="square" rtlCol="0">
            <a:spAutoFit/>
          </a:bodyPr>
          <a:lstStyle/>
          <a:p>
            <a:r>
              <a:rPr kumimoji="1" lang="ja-JP" altLang="en-US" sz="2400" dirty="0"/>
              <a:t>日付毎に支出の入力ができる！</a:t>
            </a:r>
            <a:endParaRPr kumimoji="1" lang="en-US" altLang="ja-JP" sz="2400" dirty="0"/>
          </a:p>
          <a:p>
            <a:endParaRPr kumimoji="1" lang="en-US" altLang="ja-JP"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7" name="図 6">
            <a:extLst>
              <a:ext uri="{FF2B5EF4-FFF2-40B4-BE49-F238E27FC236}">
                <a16:creationId xmlns:a16="http://schemas.microsoft.com/office/drawing/2014/main" id="{94AEC0C0-157B-4ECC-B6BD-1AE88102C628}"/>
              </a:ext>
            </a:extLst>
          </p:cNvPr>
          <p:cNvPicPr>
            <a:picLocks noChangeAspect="1"/>
          </p:cNvPicPr>
          <p:nvPr/>
        </p:nvPicPr>
        <p:blipFill>
          <a:blip r:embed="rId10"/>
          <a:stretch>
            <a:fillRect/>
          </a:stretch>
        </p:blipFill>
        <p:spPr>
          <a:xfrm>
            <a:off x="267671" y="2335437"/>
            <a:ext cx="3570904" cy="4331827"/>
          </a:xfrm>
          <a:prstGeom prst="rect">
            <a:avLst/>
          </a:prstGeom>
        </p:spPr>
      </p:pic>
      <p:sp>
        <p:nvSpPr>
          <p:cNvPr id="9" name="吹き出し: 折線 8">
            <a:extLst>
              <a:ext uri="{FF2B5EF4-FFF2-40B4-BE49-F238E27FC236}">
                <a16:creationId xmlns:a16="http://schemas.microsoft.com/office/drawing/2014/main" id="{1278A7FF-6D38-46E5-925C-95CE397F5F96}"/>
              </a:ext>
            </a:extLst>
          </p:cNvPr>
          <p:cNvSpPr/>
          <p:nvPr/>
        </p:nvSpPr>
        <p:spPr>
          <a:xfrm>
            <a:off x="3962857" y="2752739"/>
            <a:ext cx="3428544" cy="918687"/>
          </a:xfrm>
          <a:prstGeom prst="borderCallout2">
            <a:avLst>
              <a:gd name="adj1" fmla="val 59637"/>
              <a:gd name="adj2" fmla="val -2821"/>
              <a:gd name="adj3" fmla="val 58601"/>
              <a:gd name="adj4" fmla="val -13894"/>
              <a:gd name="adj5" fmla="val 163162"/>
              <a:gd name="adj6" fmla="val -6357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カレンダーの日付のマスを押すと、</a:t>
            </a:r>
            <a:endParaRPr kumimoji="1" lang="en-US" altLang="ja-JP" sz="1600" dirty="0"/>
          </a:p>
        </p:txBody>
      </p:sp>
      <p:pic>
        <p:nvPicPr>
          <p:cNvPr id="11" name="図 10">
            <a:extLst>
              <a:ext uri="{FF2B5EF4-FFF2-40B4-BE49-F238E27FC236}">
                <a16:creationId xmlns:a16="http://schemas.microsoft.com/office/drawing/2014/main" id="{2562F60A-8CDD-4E95-93F1-5A058A7552B4}"/>
              </a:ext>
            </a:extLst>
          </p:cNvPr>
          <p:cNvPicPr>
            <a:picLocks noChangeAspect="1"/>
          </p:cNvPicPr>
          <p:nvPr/>
        </p:nvPicPr>
        <p:blipFill>
          <a:blip r:embed="rId11"/>
          <a:stretch>
            <a:fillRect/>
          </a:stretch>
        </p:blipFill>
        <p:spPr>
          <a:xfrm>
            <a:off x="7569042" y="1696134"/>
            <a:ext cx="4408646" cy="3494781"/>
          </a:xfrm>
          <a:prstGeom prst="rect">
            <a:avLst/>
          </a:prstGeom>
        </p:spPr>
      </p:pic>
      <p:sp>
        <p:nvSpPr>
          <p:cNvPr id="12" name="正方形/長方形 11">
            <a:extLst>
              <a:ext uri="{FF2B5EF4-FFF2-40B4-BE49-F238E27FC236}">
                <a16:creationId xmlns:a16="http://schemas.microsoft.com/office/drawing/2014/main" id="{7C92FF98-2532-4630-ADF7-6213D494367D}"/>
              </a:ext>
            </a:extLst>
          </p:cNvPr>
          <p:cNvSpPr/>
          <p:nvPr/>
        </p:nvSpPr>
        <p:spPr>
          <a:xfrm>
            <a:off x="5396401" y="4977042"/>
            <a:ext cx="5051357" cy="1609964"/>
          </a:xfrm>
          <a:prstGeom prst="rect">
            <a:avLst/>
          </a:prstGeom>
          <a:solidFill>
            <a:schemeClr val="accent5"/>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2">
                    <a:lumMod val="75000"/>
                  </a:schemeClr>
                </a:solidFill>
              </a:rPr>
              <a:t>押した日付の</a:t>
            </a:r>
            <a:endParaRPr kumimoji="1" lang="en-US" altLang="ja-JP" sz="2400" dirty="0">
              <a:solidFill>
                <a:schemeClr val="tx2">
                  <a:lumMod val="75000"/>
                </a:schemeClr>
              </a:solidFill>
            </a:endParaRPr>
          </a:p>
          <a:p>
            <a:pPr algn="ctr"/>
            <a:r>
              <a:rPr kumimoji="1" lang="ja-JP" altLang="en-US" sz="2400" dirty="0">
                <a:solidFill>
                  <a:schemeClr val="tx2">
                    <a:lumMod val="75000"/>
                  </a:schemeClr>
                </a:solidFill>
              </a:rPr>
              <a:t>支出入力画面に遷移する！</a:t>
            </a:r>
          </a:p>
        </p:txBody>
      </p:sp>
    </p:spTree>
    <p:extLst>
      <p:ext uri="{BB962C8B-B14F-4D97-AF65-F5344CB8AC3E}">
        <p14:creationId xmlns:p14="http://schemas.microsoft.com/office/powerpoint/2010/main" val="5261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374107" y="1551522"/>
            <a:ext cx="10989217" cy="962058"/>
          </a:xfrm>
          <a:prstGeom prst="rect">
            <a:avLst/>
          </a:prstGeom>
          <a:noFill/>
        </p:spPr>
        <p:txBody>
          <a:bodyPr wrap="square" rtlCol="0">
            <a:spAutoFit/>
          </a:bodyPr>
          <a:lstStyle/>
          <a:p>
            <a:pPr>
              <a:lnSpc>
                <a:spcPct val="150000"/>
              </a:lnSpc>
            </a:pPr>
            <a:r>
              <a:rPr kumimoji="1" lang="ja-JP" altLang="en-US" sz="2000" dirty="0"/>
              <a:t>カテゴリーと使用金額を入力すると、その日の支出詳細が記録される</a:t>
            </a:r>
            <a:endParaRPr kumimoji="1" lang="en-US" altLang="ja-JP" sz="2000" dirty="0"/>
          </a:p>
          <a:p>
            <a:pPr>
              <a:lnSpc>
                <a:spcPct val="150000"/>
              </a:lnSpc>
            </a:pPr>
            <a:r>
              <a:rPr kumimoji="1" lang="ja-JP" altLang="en-US" sz="2000" dirty="0"/>
              <a:t>⇒自分がいつ何にどれだけ使ったのかが明確になり、浪費癖を見直すことができる！</a:t>
            </a:r>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13" name="図 12">
            <a:extLst>
              <a:ext uri="{FF2B5EF4-FFF2-40B4-BE49-F238E27FC236}">
                <a16:creationId xmlns:a16="http://schemas.microsoft.com/office/drawing/2014/main" id="{BF7D63C4-B98D-4652-BCE7-B54BBECCCFB0}"/>
              </a:ext>
            </a:extLst>
          </p:cNvPr>
          <p:cNvPicPr>
            <a:picLocks noChangeAspect="1"/>
          </p:cNvPicPr>
          <p:nvPr/>
        </p:nvPicPr>
        <p:blipFill>
          <a:blip r:embed="rId10"/>
          <a:stretch>
            <a:fillRect/>
          </a:stretch>
        </p:blipFill>
        <p:spPr>
          <a:xfrm>
            <a:off x="374108" y="2832446"/>
            <a:ext cx="4759867" cy="3667349"/>
          </a:xfrm>
          <a:prstGeom prst="rect">
            <a:avLst/>
          </a:prstGeom>
        </p:spPr>
      </p:pic>
      <p:pic>
        <p:nvPicPr>
          <p:cNvPr id="15" name="図 14">
            <a:extLst>
              <a:ext uri="{FF2B5EF4-FFF2-40B4-BE49-F238E27FC236}">
                <a16:creationId xmlns:a16="http://schemas.microsoft.com/office/drawing/2014/main" id="{13A32A49-AF55-47D2-A834-125402F4626C}"/>
              </a:ext>
            </a:extLst>
          </p:cNvPr>
          <p:cNvPicPr>
            <a:picLocks noChangeAspect="1"/>
          </p:cNvPicPr>
          <p:nvPr/>
        </p:nvPicPr>
        <p:blipFill>
          <a:blip r:embed="rId11"/>
          <a:stretch>
            <a:fillRect/>
          </a:stretch>
        </p:blipFill>
        <p:spPr>
          <a:xfrm>
            <a:off x="6900862" y="2811256"/>
            <a:ext cx="4931318" cy="3690025"/>
          </a:xfrm>
          <a:prstGeom prst="rect">
            <a:avLst/>
          </a:prstGeom>
        </p:spPr>
      </p:pic>
      <p:sp>
        <p:nvSpPr>
          <p:cNvPr id="16" name="矢印: 下 15">
            <a:extLst>
              <a:ext uri="{FF2B5EF4-FFF2-40B4-BE49-F238E27FC236}">
                <a16:creationId xmlns:a16="http://schemas.microsoft.com/office/drawing/2014/main" id="{E8CCA862-00B6-4B96-A3B7-5EB180DF93CC}"/>
              </a:ext>
            </a:extLst>
          </p:cNvPr>
          <p:cNvSpPr/>
          <p:nvPr/>
        </p:nvSpPr>
        <p:spPr>
          <a:xfrm rot="16200000">
            <a:off x="5314924" y="3855915"/>
            <a:ext cx="1376418" cy="1423983"/>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 name="吹き出し: 折線 17">
            <a:extLst>
              <a:ext uri="{FF2B5EF4-FFF2-40B4-BE49-F238E27FC236}">
                <a16:creationId xmlns:a16="http://schemas.microsoft.com/office/drawing/2014/main" id="{8BD1C148-A8F6-4A32-81BE-F3DDE4E82E06}"/>
              </a:ext>
            </a:extLst>
          </p:cNvPr>
          <p:cNvSpPr/>
          <p:nvPr/>
        </p:nvSpPr>
        <p:spPr>
          <a:xfrm>
            <a:off x="6017418" y="2931049"/>
            <a:ext cx="2230774" cy="590875"/>
          </a:xfrm>
          <a:prstGeom prst="borderCallout2">
            <a:avLst>
              <a:gd name="adj1" fmla="val 85429"/>
              <a:gd name="adj2" fmla="val 104497"/>
              <a:gd name="adj3" fmla="val 86005"/>
              <a:gd name="adj4" fmla="val 112344"/>
              <a:gd name="adj5" fmla="val 219583"/>
              <a:gd name="adj6" fmla="val 123794"/>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今日使えるお金が</a:t>
            </a:r>
            <a:endParaRPr kumimoji="1" lang="en-US" altLang="ja-JP" sz="1600" dirty="0"/>
          </a:p>
          <a:p>
            <a:pPr algn="ctr"/>
            <a:r>
              <a:rPr kumimoji="1" lang="ja-JP" altLang="en-US" sz="1600" dirty="0"/>
              <a:t>自動計算される</a:t>
            </a:r>
            <a:endParaRPr kumimoji="1" lang="en-US" altLang="ja-JP" sz="1600" dirty="0"/>
          </a:p>
        </p:txBody>
      </p:sp>
      <p:sp>
        <p:nvSpPr>
          <p:cNvPr id="19" name="吹き出し: 折線 18">
            <a:extLst>
              <a:ext uri="{FF2B5EF4-FFF2-40B4-BE49-F238E27FC236}">
                <a16:creationId xmlns:a16="http://schemas.microsoft.com/office/drawing/2014/main" id="{178EF84E-D974-4E17-A4FA-812CAB9677AF}"/>
              </a:ext>
            </a:extLst>
          </p:cNvPr>
          <p:cNvSpPr/>
          <p:nvPr/>
        </p:nvSpPr>
        <p:spPr>
          <a:xfrm>
            <a:off x="6039069" y="5735090"/>
            <a:ext cx="2230774" cy="590875"/>
          </a:xfrm>
          <a:prstGeom prst="borderCallout2">
            <a:avLst>
              <a:gd name="adj1" fmla="val 85429"/>
              <a:gd name="adj2" fmla="val 104497"/>
              <a:gd name="adj3" fmla="val 86005"/>
              <a:gd name="adj4" fmla="val 119176"/>
              <a:gd name="adj5" fmla="val -4487"/>
              <a:gd name="adj6" fmla="val 14258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支出の合計額が</a:t>
            </a:r>
            <a:endParaRPr kumimoji="1" lang="en-US" altLang="ja-JP" sz="1600" dirty="0"/>
          </a:p>
          <a:p>
            <a:pPr algn="ctr"/>
            <a:r>
              <a:rPr kumimoji="1" lang="ja-JP" altLang="en-US" sz="1600" dirty="0"/>
              <a:t>表示される</a:t>
            </a:r>
            <a:endParaRPr kumimoji="1" lang="en-US" altLang="ja-JP" sz="1600" dirty="0"/>
          </a:p>
        </p:txBody>
      </p:sp>
      <p:sp>
        <p:nvSpPr>
          <p:cNvPr id="20" name="吹き出し: 折線 19">
            <a:extLst>
              <a:ext uri="{FF2B5EF4-FFF2-40B4-BE49-F238E27FC236}">
                <a16:creationId xmlns:a16="http://schemas.microsoft.com/office/drawing/2014/main" id="{04166868-A5D6-43FD-97F7-8FBF2D42677B}"/>
              </a:ext>
            </a:extLst>
          </p:cNvPr>
          <p:cNvSpPr/>
          <p:nvPr/>
        </p:nvSpPr>
        <p:spPr>
          <a:xfrm>
            <a:off x="9791181" y="4712224"/>
            <a:ext cx="2230774" cy="590875"/>
          </a:xfrm>
          <a:prstGeom prst="borderCallout2">
            <a:avLst>
              <a:gd name="adj1" fmla="val 48353"/>
              <a:gd name="adj2" fmla="val -6518"/>
              <a:gd name="adj3" fmla="val 48929"/>
              <a:gd name="adj4" fmla="val -12762"/>
              <a:gd name="adj5" fmla="val 19693"/>
              <a:gd name="adj6" fmla="val -2266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この日の支出履歴が</a:t>
            </a:r>
            <a:endParaRPr kumimoji="1" lang="en-US" altLang="ja-JP" sz="1600" dirty="0"/>
          </a:p>
          <a:p>
            <a:pPr algn="ctr"/>
            <a:r>
              <a:rPr kumimoji="1" lang="ja-JP" altLang="en-US" sz="1600" dirty="0"/>
              <a:t>全て表示される</a:t>
            </a:r>
            <a:endParaRPr kumimoji="1" lang="en-US" altLang="ja-JP" sz="1600" dirty="0"/>
          </a:p>
        </p:txBody>
      </p:sp>
      <p:sp>
        <p:nvSpPr>
          <p:cNvPr id="22" name="ハート 21">
            <a:extLst>
              <a:ext uri="{FF2B5EF4-FFF2-40B4-BE49-F238E27FC236}">
                <a16:creationId xmlns:a16="http://schemas.microsoft.com/office/drawing/2014/main" id="{0DD81EB8-1AF0-48F2-909A-AD8A195DC25A}"/>
              </a:ext>
            </a:extLst>
          </p:cNvPr>
          <p:cNvSpPr/>
          <p:nvPr/>
        </p:nvSpPr>
        <p:spPr>
          <a:xfrm>
            <a:off x="5207068" y="315452"/>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履歴の文字がうっすい</a:t>
            </a:r>
            <a:endParaRPr kumimoji="1" lang="en-US" altLang="ja-JP" sz="2800" dirty="0">
              <a:solidFill>
                <a:schemeClr val="bg1"/>
              </a:solidFill>
            </a:endParaRPr>
          </a:p>
          <a:p>
            <a:pPr algn="ctr"/>
            <a:r>
              <a:rPr kumimoji="1" lang="ja-JP" altLang="en-US" sz="2800" dirty="0">
                <a:solidFill>
                  <a:schemeClr val="bg1"/>
                </a:solidFill>
              </a:rPr>
              <a:t>（撮り直し）</a:t>
            </a:r>
          </a:p>
        </p:txBody>
      </p:sp>
    </p:spTree>
    <p:extLst>
      <p:ext uri="{BB962C8B-B14F-4D97-AF65-F5344CB8AC3E}">
        <p14:creationId xmlns:p14="http://schemas.microsoft.com/office/powerpoint/2010/main" val="27218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574605" y="1695449"/>
            <a:ext cx="10903020" cy="400110"/>
          </a:xfrm>
          <a:prstGeom prst="rect">
            <a:avLst/>
          </a:prstGeom>
          <a:noFill/>
        </p:spPr>
        <p:txBody>
          <a:bodyPr wrap="square" rtlCol="0">
            <a:spAutoFit/>
          </a:bodyPr>
          <a:lstStyle/>
          <a:p>
            <a:r>
              <a:rPr kumimoji="1" lang="ja-JP" altLang="en-US" sz="2000" dirty="0"/>
              <a:t>また、達成状況画面ではカテゴリー別の支出額を円グラフで確認できる</a:t>
            </a:r>
            <a:endParaRPr kumimoji="1" lang="en-US" altLang="ja-JP" sz="1600"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8" name="図 7">
            <a:extLst>
              <a:ext uri="{FF2B5EF4-FFF2-40B4-BE49-F238E27FC236}">
                <a16:creationId xmlns:a16="http://schemas.microsoft.com/office/drawing/2014/main" id="{A74F0743-982A-4B13-8FDF-7A1A6AE26943}"/>
              </a:ext>
            </a:extLst>
          </p:cNvPr>
          <p:cNvPicPr>
            <a:picLocks noChangeAspect="1"/>
          </p:cNvPicPr>
          <p:nvPr/>
        </p:nvPicPr>
        <p:blipFill rotWithShape="1">
          <a:blip r:embed="rId10"/>
          <a:srcRect b="5113"/>
          <a:stretch/>
        </p:blipFill>
        <p:spPr>
          <a:xfrm>
            <a:off x="469829" y="2219737"/>
            <a:ext cx="5068958" cy="4565146"/>
          </a:xfrm>
          <a:prstGeom prst="rect">
            <a:avLst/>
          </a:prstGeom>
        </p:spPr>
      </p:pic>
      <p:sp>
        <p:nvSpPr>
          <p:cNvPr id="13" name="吹き出し: 折線 12">
            <a:extLst>
              <a:ext uri="{FF2B5EF4-FFF2-40B4-BE49-F238E27FC236}">
                <a16:creationId xmlns:a16="http://schemas.microsoft.com/office/drawing/2014/main" id="{D67871D3-A624-4545-BC50-8B45D29AEDDB}"/>
              </a:ext>
            </a:extLst>
          </p:cNvPr>
          <p:cNvSpPr/>
          <p:nvPr/>
        </p:nvSpPr>
        <p:spPr>
          <a:xfrm>
            <a:off x="6378645" y="3041760"/>
            <a:ext cx="4972050" cy="2414076"/>
          </a:xfrm>
          <a:prstGeom prst="borderCallout2">
            <a:avLst>
              <a:gd name="adj1" fmla="val 34737"/>
              <a:gd name="adj2" fmla="val -3363"/>
              <a:gd name="adj3" fmla="val 34677"/>
              <a:gd name="adj4" fmla="val -20101"/>
              <a:gd name="adj5" fmla="val 54205"/>
              <a:gd name="adj6" fmla="val -4641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支出合計額に対して、</a:t>
            </a:r>
            <a:r>
              <a:rPr kumimoji="1" lang="ja-JP" altLang="en-US" sz="2000" u="sng" dirty="0"/>
              <a:t>何に、どのくらい使っているのかが</a:t>
            </a:r>
            <a:r>
              <a:rPr kumimoji="1" lang="ja-JP" altLang="en-US" sz="2000" b="1" u="sng" dirty="0"/>
              <a:t>一目で分かる</a:t>
            </a:r>
            <a:r>
              <a:rPr kumimoji="1" lang="ja-JP" altLang="en-US" sz="2000" dirty="0"/>
              <a:t>！</a:t>
            </a:r>
            <a:endParaRPr kumimoji="1" lang="en-US" altLang="ja-JP" sz="2000" dirty="0"/>
          </a:p>
          <a:p>
            <a:pPr algn="ctr"/>
            <a:endParaRPr kumimoji="1" lang="en-US" altLang="ja-JP" sz="2000" dirty="0"/>
          </a:p>
          <a:p>
            <a:pPr algn="ctr"/>
            <a:r>
              <a:rPr kumimoji="1" lang="ja-JP" altLang="en-US" sz="2000" dirty="0"/>
              <a:t>また、グラフにカーソルをあてるとその項目の合計支出金額も表示され、割合と同時に支出額も把握することができる！</a:t>
            </a:r>
            <a:endParaRPr kumimoji="1" lang="en-US" altLang="ja-JP" sz="2000" dirty="0"/>
          </a:p>
        </p:txBody>
      </p:sp>
    </p:spTree>
    <p:extLst>
      <p:ext uri="{BB962C8B-B14F-4D97-AF65-F5344CB8AC3E}">
        <p14:creationId xmlns:p14="http://schemas.microsoft.com/office/powerpoint/2010/main" val="2322055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F5B50CD5-7F2F-4C3C-8EC9-E1CA759EC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612005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6212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3BDA96D4-E52D-499F-A82B-73B358D733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2833581328"/>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571500" y="1609744"/>
            <a:ext cx="10220325" cy="707886"/>
          </a:xfrm>
          <a:prstGeom prst="rect">
            <a:avLst/>
          </a:prstGeom>
          <a:noFill/>
        </p:spPr>
        <p:txBody>
          <a:bodyPr wrap="square" rtlCol="0">
            <a:spAutoFit/>
          </a:bodyPr>
          <a:lstStyle/>
          <a:p>
            <a:r>
              <a:rPr kumimoji="1" lang="ja-JP" altLang="en-US" sz="2000" dirty="0"/>
              <a:t>所持ポイント数で他ユーザと競う</a:t>
            </a:r>
            <a:endParaRPr kumimoji="1" lang="en-US" altLang="ja-JP" sz="2000" dirty="0"/>
          </a:p>
          <a:p>
            <a:r>
              <a:rPr kumimoji="1" lang="ja-JP" altLang="en-US" sz="2000" dirty="0"/>
              <a:t>⇒「上位に入るために頑張ろう！」というモチベーションのアップに繋がる！</a:t>
            </a:r>
            <a:endParaRPr kumimoji="1" lang="en-US" altLang="ja-JP" sz="2000" dirty="0"/>
          </a:p>
        </p:txBody>
      </p:sp>
      <p:pic>
        <p:nvPicPr>
          <p:cNvPr id="7" name="図 6">
            <a:extLst>
              <a:ext uri="{FF2B5EF4-FFF2-40B4-BE49-F238E27FC236}">
                <a16:creationId xmlns:a16="http://schemas.microsoft.com/office/drawing/2014/main" id="{E6EE06D9-2901-4036-A1BA-67EFC1681965}"/>
              </a:ext>
            </a:extLst>
          </p:cNvPr>
          <p:cNvPicPr>
            <a:picLocks noChangeAspect="1"/>
          </p:cNvPicPr>
          <p:nvPr/>
        </p:nvPicPr>
        <p:blipFill>
          <a:blip r:embed="rId10"/>
          <a:stretch>
            <a:fillRect/>
          </a:stretch>
        </p:blipFill>
        <p:spPr>
          <a:xfrm>
            <a:off x="3481485" y="2435472"/>
            <a:ext cx="4851342" cy="4209798"/>
          </a:xfrm>
          <a:prstGeom prst="rect">
            <a:avLst/>
          </a:prstGeom>
        </p:spPr>
      </p:pic>
      <p:sp>
        <p:nvSpPr>
          <p:cNvPr id="8" name="ハート 7">
            <a:extLst>
              <a:ext uri="{FF2B5EF4-FFF2-40B4-BE49-F238E27FC236}">
                <a16:creationId xmlns:a16="http://schemas.microsoft.com/office/drawing/2014/main" id="{66B7983F-40D1-4FBD-9D3D-9132AB5DE80E}"/>
              </a:ext>
            </a:extLst>
          </p:cNvPr>
          <p:cNvSpPr/>
          <p:nvPr/>
        </p:nvSpPr>
        <p:spPr>
          <a:xfrm>
            <a:off x="4726782" y="968830"/>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・ユーザ名が</a:t>
            </a:r>
            <a:r>
              <a:rPr kumimoji="1" lang="en-US" altLang="ja-JP" sz="2800" dirty="0">
                <a:solidFill>
                  <a:schemeClr val="bg1"/>
                </a:solidFill>
              </a:rPr>
              <a:t>ID</a:t>
            </a:r>
          </a:p>
          <a:p>
            <a:pPr algn="ctr"/>
            <a:r>
              <a:rPr kumimoji="1" lang="ja-JP" altLang="en-US" sz="2800" dirty="0">
                <a:solidFill>
                  <a:schemeClr val="bg1"/>
                </a:solidFill>
              </a:rPr>
              <a:t>・写真一枚ない</a:t>
            </a:r>
          </a:p>
        </p:txBody>
      </p:sp>
    </p:spTree>
    <p:extLst>
      <p:ext uri="{BB962C8B-B14F-4D97-AF65-F5344CB8AC3E}">
        <p14:creationId xmlns:p14="http://schemas.microsoft.com/office/powerpoint/2010/main" val="12824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3EFF82AC-8973-4D77-A097-615232EA2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655090795"/>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664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19ED04FC-9148-49ED-A9EF-D9C0A6087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3958062837"/>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796993" y="1751154"/>
            <a:ext cx="10220325" cy="1138773"/>
          </a:xfrm>
          <a:prstGeom prst="rect">
            <a:avLst/>
          </a:prstGeom>
          <a:noFill/>
        </p:spPr>
        <p:txBody>
          <a:bodyPr wrap="square" rtlCol="0">
            <a:spAutoFit/>
          </a:bodyPr>
          <a:lstStyle/>
          <a:p>
            <a:r>
              <a:rPr kumimoji="1" lang="ja-JP" altLang="en-US" sz="2000" dirty="0"/>
              <a:t>目標を達成したら、写真とコメントで買ったものを投稿できる機能</a:t>
            </a:r>
            <a:r>
              <a:rPr kumimoji="1" lang="ja-JP" altLang="en-US" sz="2800" dirty="0"/>
              <a:t>「</a:t>
            </a:r>
            <a:r>
              <a:rPr kumimoji="1" lang="en-US" altLang="ja-JP" sz="2800" b="1" dirty="0" err="1"/>
              <a:t>Buytter</a:t>
            </a:r>
            <a:r>
              <a:rPr kumimoji="1" lang="ja-JP" altLang="en-US" sz="2800" dirty="0"/>
              <a:t>」</a:t>
            </a:r>
            <a:endParaRPr kumimoji="1" lang="en-US" altLang="ja-JP" sz="2800" dirty="0"/>
          </a:p>
          <a:p>
            <a:r>
              <a:rPr kumimoji="1" lang="ja-JP" altLang="en-US" sz="2000" dirty="0"/>
              <a:t>他ユーザの投稿に「</a:t>
            </a:r>
            <a:r>
              <a:rPr kumimoji="1" lang="en-US" altLang="ja-JP" sz="2000" dirty="0"/>
              <a:t>nice buy!!</a:t>
            </a:r>
            <a:r>
              <a:rPr kumimoji="1" lang="ja-JP" altLang="en-US" sz="2000" dirty="0"/>
              <a:t>」（＝いいね）することもできる</a:t>
            </a:r>
            <a:endParaRPr kumimoji="1" lang="en-US" altLang="ja-JP" sz="2000" dirty="0"/>
          </a:p>
          <a:p>
            <a:r>
              <a:rPr kumimoji="1" lang="ja-JP" altLang="en-US" sz="2000" dirty="0"/>
              <a:t>⇒承認欲求を満たすことができる ＆ モチベーションアップに繋がる</a:t>
            </a:r>
            <a:endParaRPr kumimoji="1" lang="en-US" altLang="ja-JP" sz="2000" dirty="0"/>
          </a:p>
        </p:txBody>
      </p:sp>
      <p:pic>
        <p:nvPicPr>
          <p:cNvPr id="8" name="図 7">
            <a:extLst>
              <a:ext uri="{FF2B5EF4-FFF2-40B4-BE49-F238E27FC236}">
                <a16:creationId xmlns:a16="http://schemas.microsoft.com/office/drawing/2014/main" id="{9B69FB15-3E8F-4D3A-8466-0177094C62EE}"/>
              </a:ext>
            </a:extLst>
          </p:cNvPr>
          <p:cNvPicPr>
            <a:picLocks noChangeAspect="1"/>
          </p:cNvPicPr>
          <p:nvPr/>
        </p:nvPicPr>
        <p:blipFill>
          <a:blip r:embed="rId10"/>
          <a:stretch>
            <a:fillRect/>
          </a:stretch>
        </p:blipFill>
        <p:spPr>
          <a:xfrm>
            <a:off x="3589883" y="3111255"/>
            <a:ext cx="4781550" cy="3521992"/>
          </a:xfrm>
          <a:prstGeom prst="rect">
            <a:avLst/>
          </a:prstGeom>
        </p:spPr>
      </p:pic>
      <p:sp>
        <p:nvSpPr>
          <p:cNvPr id="10" name="吹き出し: 折線 9">
            <a:extLst>
              <a:ext uri="{FF2B5EF4-FFF2-40B4-BE49-F238E27FC236}">
                <a16:creationId xmlns:a16="http://schemas.microsoft.com/office/drawing/2014/main" id="{AB86001E-EF99-4584-B366-96D2A879ECD5}"/>
              </a:ext>
            </a:extLst>
          </p:cNvPr>
          <p:cNvSpPr/>
          <p:nvPr/>
        </p:nvSpPr>
        <p:spPr>
          <a:xfrm>
            <a:off x="419100" y="4067750"/>
            <a:ext cx="2773699" cy="1818699"/>
          </a:xfrm>
          <a:prstGeom prst="borderCallout2">
            <a:avLst>
              <a:gd name="adj1" fmla="val 25784"/>
              <a:gd name="adj2" fmla="val 104497"/>
              <a:gd name="adj3" fmla="val 26360"/>
              <a:gd name="adj4" fmla="val 123019"/>
              <a:gd name="adj5" fmla="val 93928"/>
              <a:gd name="adj6" fmla="val 15175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a:t>
            </a:r>
            <a:r>
              <a:rPr kumimoji="1" lang="en-US" altLang="ja-JP" dirty="0"/>
              <a:t>nice buy!!</a:t>
            </a:r>
            <a:r>
              <a:rPr kumimoji="1" lang="ja-JP" altLang="en-US" dirty="0"/>
              <a:t>」ボタン</a:t>
            </a:r>
            <a:endParaRPr kumimoji="1" lang="en-US" altLang="ja-JP" dirty="0"/>
          </a:p>
          <a:p>
            <a:pPr algn="ctr"/>
            <a:r>
              <a:rPr kumimoji="1" lang="ja-JP" altLang="en-US" sz="1400" dirty="0"/>
              <a:t>「いいね！」と思ったら</a:t>
            </a:r>
            <a:endParaRPr kumimoji="1" lang="en-US" altLang="ja-JP" sz="1400" dirty="0"/>
          </a:p>
          <a:p>
            <a:pPr algn="ctr"/>
            <a:r>
              <a:rPr kumimoji="1" lang="ja-JP" altLang="en-US" sz="1400" dirty="0"/>
              <a:t>何回でも押すことができる。</a:t>
            </a:r>
            <a:endParaRPr kumimoji="1" lang="en-US" altLang="ja-JP" sz="1400" dirty="0"/>
          </a:p>
        </p:txBody>
      </p:sp>
      <p:sp>
        <p:nvSpPr>
          <p:cNvPr id="11" name="吹き出し: 折線 10">
            <a:extLst>
              <a:ext uri="{FF2B5EF4-FFF2-40B4-BE49-F238E27FC236}">
                <a16:creationId xmlns:a16="http://schemas.microsoft.com/office/drawing/2014/main" id="{5564F709-808A-43B1-8308-1E352533DA2B}"/>
              </a:ext>
            </a:extLst>
          </p:cNvPr>
          <p:cNvSpPr/>
          <p:nvPr/>
        </p:nvSpPr>
        <p:spPr>
          <a:xfrm>
            <a:off x="8768517" y="3406439"/>
            <a:ext cx="3166308" cy="1698962"/>
          </a:xfrm>
          <a:prstGeom prst="borderCallout2">
            <a:avLst>
              <a:gd name="adj1" fmla="val 38354"/>
              <a:gd name="adj2" fmla="val -4706"/>
              <a:gd name="adj3" fmla="val 38930"/>
              <a:gd name="adj4" fmla="val -19151"/>
              <a:gd name="adj5" fmla="val 117002"/>
              <a:gd name="adj6" fmla="val -11270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コメント＆写真</a:t>
            </a:r>
            <a:endParaRPr kumimoji="1" lang="en-US" altLang="ja-JP" dirty="0"/>
          </a:p>
          <a:p>
            <a:pPr algn="ctr"/>
            <a:r>
              <a:rPr kumimoji="1" lang="ja-JP" altLang="en-US" sz="1400" dirty="0"/>
              <a:t>沢山「</a:t>
            </a:r>
            <a:r>
              <a:rPr kumimoji="1" lang="en-US" altLang="ja-JP" sz="1400" dirty="0"/>
              <a:t>nice buy!!</a:t>
            </a:r>
            <a:r>
              <a:rPr kumimoji="1" lang="ja-JP" altLang="en-US" sz="1400" dirty="0"/>
              <a:t>」をくれるような</a:t>
            </a:r>
            <a:endParaRPr kumimoji="1" lang="en-US" altLang="ja-JP" sz="1400" dirty="0"/>
          </a:p>
          <a:p>
            <a:pPr algn="ctr"/>
            <a:r>
              <a:rPr kumimoji="1" lang="ja-JP" altLang="en-US" sz="1400" dirty="0"/>
              <a:t>バイート（投稿）を目指してもらう</a:t>
            </a:r>
            <a:endParaRPr kumimoji="1" lang="en-US" altLang="ja-JP" sz="1400" dirty="0"/>
          </a:p>
        </p:txBody>
      </p:sp>
      <p:sp>
        <p:nvSpPr>
          <p:cNvPr id="12" name="テキスト ボックス 11">
            <a:extLst>
              <a:ext uri="{FF2B5EF4-FFF2-40B4-BE49-F238E27FC236}">
                <a16:creationId xmlns:a16="http://schemas.microsoft.com/office/drawing/2014/main" id="{396984E6-DDE9-465E-9559-6B8C38E334B5}"/>
              </a:ext>
            </a:extLst>
          </p:cNvPr>
          <p:cNvSpPr txBox="1"/>
          <p:nvPr/>
        </p:nvSpPr>
        <p:spPr>
          <a:xfrm>
            <a:off x="8894378" y="1621804"/>
            <a:ext cx="1752600" cy="307777"/>
          </a:xfrm>
          <a:prstGeom prst="rect">
            <a:avLst/>
          </a:prstGeom>
          <a:noFill/>
        </p:spPr>
        <p:txBody>
          <a:bodyPr wrap="square" rtlCol="0">
            <a:spAutoFit/>
          </a:bodyPr>
          <a:lstStyle/>
          <a:p>
            <a:r>
              <a:rPr kumimoji="1" lang="ja-JP" altLang="en-US" sz="1400" dirty="0"/>
              <a:t>バイッター</a:t>
            </a:r>
          </a:p>
        </p:txBody>
      </p:sp>
      <p:sp>
        <p:nvSpPr>
          <p:cNvPr id="7" name="ハート 6">
            <a:extLst>
              <a:ext uri="{FF2B5EF4-FFF2-40B4-BE49-F238E27FC236}">
                <a16:creationId xmlns:a16="http://schemas.microsoft.com/office/drawing/2014/main" id="{FC402EA1-E4F2-4468-B4BA-6B48809295E4}"/>
              </a:ext>
            </a:extLst>
          </p:cNvPr>
          <p:cNvSpPr/>
          <p:nvPr/>
        </p:nvSpPr>
        <p:spPr>
          <a:xfrm>
            <a:off x="4492693" y="1435721"/>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これって途中経過もバイートするんだっけか？</a:t>
            </a:r>
            <a:endParaRPr kumimoji="1" lang="en-US" altLang="ja-JP" sz="2800" dirty="0">
              <a:solidFill>
                <a:schemeClr val="bg1"/>
              </a:solidFill>
            </a:endParaRPr>
          </a:p>
          <a:p>
            <a:pPr algn="ctr"/>
            <a:r>
              <a:rPr kumimoji="1" lang="ja-JP" altLang="en-US" sz="2800" dirty="0">
                <a:solidFill>
                  <a:schemeClr val="bg1"/>
                </a:solidFill>
              </a:rPr>
              <a:t>写真出てない</a:t>
            </a:r>
            <a:endParaRPr kumimoji="1" lang="en-US" altLang="ja-JP" sz="2800" dirty="0">
              <a:solidFill>
                <a:schemeClr val="bg1"/>
              </a:solidFill>
            </a:endParaRPr>
          </a:p>
          <a:p>
            <a:pPr algn="ctr"/>
            <a:r>
              <a:rPr kumimoji="1" lang="en-US" altLang="ja-JP" sz="2800" dirty="0">
                <a:solidFill>
                  <a:schemeClr val="bg1"/>
                </a:solidFill>
              </a:rPr>
              <a:t>id</a:t>
            </a:r>
            <a:r>
              <a:rPr kumimoji="1" lang="ja-JP" altLang="en-US" sz="2800" dirty="0">
                <a:solidFill>
                  <a:schemeClr val="bg1"/>
                </a:solidFill>
              </a:rPr>
              <a:t>出てていいんだっけ？</a:t>
            </a:r>
          </a:p>
        </p:txBody>
      </p:sp>
    </p:spTree>
    <p:extLst>
      <p:ext uri="{BB962C8B-B14F-4D97-AF65-F5344CB8AC3E}">
        <p14:creationId xmlns:p14="http://schemas.microsoft.com/office/powerpoint/2010/main" val="355138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646FAD81-1FD1-4160-A454-07CEF865B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3086793277"/>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802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22EBF91-6E85-4DCE-9CF0-38AFC31363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807115102"/>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2271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Lst>
          </p:cNvPr>
          <p:cNvSpPr>
            <a:spLocks noGrp="1"/>
          </p:cNvSpPr>
          <p:nvPr>
            <p:ph type="title"/>
          </p:nvPr>
        </p:nvSpPr>
        <p:spPr>
          <a:xfrm>
            <a:off x="1463040" y="1514475"/>
            <a:ext cx="4087368" cy="841248"/>
          </a:xfrm>
        </p:spPr>
        <p:txBody>
          <a:bodyPr rtlCol="0">
            <a:normAutofit/>
          </a:bodyPr>
          <a:lstStyle/>
          <a:p>
            <a:pPr rtl="0"/>
            <a:r>
              <a:rPr lang="ja-JP" altLang="en-US" sz="3600" dirty="0"/>
              <a:t>プロダクト紹介</a:t>
            </a:r>
          </a:p>
        </p:txBody>
      </p:sp>
      <p:sp>
        <p:nvSpPr>
          <p:cNvPr id="3" name="サブタイトル 2">
            <a:extLst>
              <a:ext uri="{FF2B5EF4-FFF2-40B4-BE49-F238E27FC236}">
                <a16:creationId xmlns:a16="http://schemas.microsoft.com/office/drawing/2014/main" id="{35E3EA69-4E0E-41BD-8095-A124225A2647}"/>
              </a:ext>
            </a:extLst>
          </p:cNvPr>
          <p:cNvSpPr>
            <a:spLocks noGrp="1"/>
          </p:cNvSpPr>
          <p:nvPr>
            <p:ph idx="1"/>
          </p:nvPr>
        </p:nvSpPr>
        <p:spPr>
          <a:xfrm>
            <a:off x="1463040" y="2504707"/>
            <a:ext cx="4231590" cy="2924543"/>
          </a:xfrm>
        </p:spPr>
        <p:txBody>
          <a:bodyPr vert="horz" lIns="91440" tIns="45720" rIns="91440" bIns="45720" rtlCol="0" anchor="t">
            <a:normAutofit/>
          </a:bodyPr>
          <a:lstStyle/>
          <a:p>
            <a:r>
              <a:rPr lang="ja-JP" altLang="en-US" dirty="0"/>
              <a:t>家計簿アプリ「かけいぼっち」</a:t>
            </a:r>
            <a:r>
              <a:rPr lang="en-US" altLang="ja-JP" dirty="0"/>
              <a:t> </a:t>
            </a:r>
            <a:r>
              <a:rPr lang="ja-JP" altLang="en-US" dirty="0"/>
              <a:t>は、</a:t>
            </a:r>
            <a:r>
              <a:rPr lang="ja-JP" altLang="ja-JP" dirty="0"/>
              <a:t>買いたいもの</a:t>
            </a:r>
            <a:r>
              <a:rPr lang="ja-JP" altLang="en-US" dirty="0"/>
              <a:t>・</a:t>
            </a:r>
            <a:r>
              <a:rPr lang="ja-JP" altLang="ja-JP" dirty="0"/>
              <a:t>やりたいことのために貯金したいという人に対して、浪費を減らし、継続的な貯金ができるようにサポートすることを目的とした</a:t>
            </a:r>
            <a:r>
              <a:rPr lang="ja-JP" altLang="en-US" dirty="0"/>
              <a:t>製品です。</a:t>
            </a:r>
            <a:endParaRPr lang="en-US" altLang="ja-JP" dirty="0"/>
          </a:p>
          <a:p>
            <a:r>
              <a:rPr lang="ja-JP" altLang="en-US" dirty="0"/>
              <a:t>「家計簿をつけるのが苦手。」という方をターゲットとしており、</a:t>
            </a:r>
            <a:r>
              <a:rPr lang="ja-JP" altLang="ja-JP" dirty="0"/>
              <a:t>毎日記入してもらうため</a:t>
            </a:r>
            <a:r>
              <a:rPr lang="ja-JP" altLang="en-US" dirty="0"/>
              <a:t>にキャラクター育成</a:t>
            </a:r>
            <a:r>
              <a:rPr lang="ja-JP" altLang="ja-JP" dirty="0"/>
              <a:t>（ゲーム）要素</a:t>
            </a:r>
            <a:r>
              <a:rPr lang="ja-JP" altLang="en-US" dirty="0"/>
              <a:t>が付随しています。</a:t>
            </a:r>
            <a:endParaRPr lang="en-US" altLang="ja-JP" dirty="0"/>
          </a:p>
          <a:p>
            <a:r>
              <a:rPr lang="ja-JP" altLang="en-US" dirty="0"/>
              <a:t>楽しみながら、継続的に利用できる家計簿アプリになっています。</a:t>
            </a:r>
            <a:endParaRPr lang="ja-JP" altLang="ja-JP" dirty="0"/>
          </a:p>
        </p:txBody>
      </p:sp>
      <p:sp>
        <p:nvSpPr>
          <p:cNvPr id="8" name="図プレースホルダー 7">
            <a:extLst>
              <a:ext uri="{FF2B5EF4-FFF2-40B4-BE49-F238E27FC236}">
                <a16:creationId xmlns:a16="http://schemas.microsoft.com/office/drawing/2014/main" id="{30025465-B195-40A4-93A5-F54AF9E70796}"/>
              </a:ext>
            </a:extLst>
          </p:cNvPr>
          <p:cNvSpPr>
            <a:spLocks noGrp="1"/>
          </p:cNvSpPr>
          <p:nvPr>
            <p:ph type="pic" sz="quarter" idx="15"/>
          </p:nvPr>
        </p:nvSpPr>
        <p:spPr/>
      </p:sp>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1015663"/>
          </a:xfrm>
          <a:prstGeom prst="rect">
            <a:avLst/>
          </a:prstGeom>
          <a:noFill/>
        </p:spPr>
        <p:txBody>
          <a:bodyPr wrap="square" rtlCol="0">
            <a:spAutoFit/>
          </a:bodyPr>
          <a:lstStyle/>
          <a:p>
            <a:r>
              <a:rPr kumimoji="1" lang="ja-JP" altLang="en-US" sz="2000" dirty="0"/>
              <a:t>自分が育成しているキャラクターの部屋</a:t>
            </a:r>
            <a:endParaRPr kumimoji="1" lang="en-US" altLang="ja-JP" sz="2000" dirty="0"/>
          </a:p>
          <a:p>
            <a:r>
              <a:rPr kumimoji="1" lang="ja-JP" altLang="en-US" sz="2000" dirty="0"/>
              <a:t>病気になったら薬を買って治療したり、着せ替えをしたりできる</a:t>
            </a:r>
            <a:endParaRPr kumimoji="1" lang="en-US" altLang="ja-JP" sz="2000" dirty="0"/>
          </a:p>
          <a:p>
            <a:endParaRPr kumimoji="1" lang="en-US" altLang="ja-JP" sz="2000"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12" name="図 11">
            <a:extLst>
              <a:ext uri="{FF2B5EF4-FFF2-40B4-BE49-F238E27FC236}">
                <a16:creationId xmlns:a16="http://schemas.microsoft.com/office/drawing/2014/main" id="{7D31AFEB-648C-4CF9-A5D2-04D293DEA4FE}"/>
              </a:ext>
            </a:extLst>
          </p:cNvPr>
          <p:cNvPicPr>
            <a:picLocks noChangeAspect="1"/>
          </p:cNvPicPr>
          <p:nvPr/>
        </p:nvPicPr>
        <p:blipFill>
          <a:blip r:embed="rId5"/>
          <a:stretch>
            <a:fillRect/>
          </a:stretch>
        </p:blipFill>
        <p:spPr>
          <a:xfrm>
            <a:off x="426056" y="2997203"/>
            <a:ext cx="9171372" cy="3181410"/>
          </a:xfrm>
          <a:prstGeom prst="rect">
            <a:avLst/>
          </a:prstGeom>
        </p:spPr>
      </p:pic>
      <p:sp>
        <p:nvSpPr>
          <p:cNvPr id="14" name="吹き出し: 折線 13">
            <a:extLst>
              <a:ext uri="{FF2B5EF4-FFF2-40B4-BE49-F238E27FC236}">
                <a16:creationId xmlns:a16="http://schemas.microsoft.com/office/drawing/2014/main" id="{7B29F6E4-4DC9-44B9-85E1-EE9D058A19C9}"/>
              </a:ext>
            </a:extLst>
          </p:cNvPr>
          <p:cNvSpPr/>
          <p:nvPr/>
        </p:nvSpPr>
        <p:spPr>
          <a:xfrm>
            <a:off x="4723071" y="2767148"/>
            <a:ext cx="2723634" cy="1915980"/>
          </a:xfrm>
          <a:prstGeom prst="borderCallout2">
            <a:avLst>
              <a:gd name="adj1" fmla="val 109580"/>
              <a:gd name="adj2" fmla="val 23797"/>
              <a:gd name="adj3" fmla="val 129010"/>
              <a:gd name="adj4" fmla="val 23775"/>
              <a:gd name="adj5" fmla="val 142749"/>
              <a:gd name="adj6" fmla="val -2015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キャラクターステータス</a:t>
            </a:r>
            <a:endParaRPr kumimoji="1" lang="en-US" altLang="ja-JP" dirty="0"/>
          </a:p>
          <a:p>
            <a:pPr algn="ctr"/>
            <a:r>
              <a:rPr kumimoji="1" lang="ja-JP" altLang="en-US" sz="1400" dirty="0"/>
              <a:t>健康状態は</a:t>
            </a:r>
            <a:r>
              <a:rPr kumimoji="1" lang="en-US" altLang="ja-JP" sz="1400" dirty="0"/>
              <a:t>4</a:t>
            </a:r>
            <a:r>
              <a:rPr kumimoji="1" lang="ja-JP" altLang="en-US" sz="1400" dirty="0"/>
              <a:t>段階。</a:t>
            </a:r>
            <a:endParaRPr kumimoji="1" lang="en-US" altLang="ja-JP" sz="1400" dirty="0"/>
          </a:p>
          <a:p>
            <a:pPr algn="ctr"/>
            <a:r>
              <a:rPr kumimoji="1" lang="ja-JP" altLang="en-US" sz="1400" dirty="0"/>
              <a:t>薬（</a:t>
            </a:r>
            <a:r>
              <a:rPr kumimoji="1" lang="en-US" altLang="ja-JP" sz="1400" dirty="0"/>
              <a:t>-300pt</a:t>
            </a:r>
            <a:r>
              <a:rPr kumimoji="1" lang="ja-JP" altLang="en-US" sz="1400" dirty="0"/>
              <a:t>）を投与すると</a:t>
            </a:r>
            <a:endParaRPr kumimoji="1" lang="en-US" altLang="ja-JP" sz="1400" dirty="0"/>
          </a:p>
          <a:p>
            <a:pPr algn="ctr"/>
            <a:r>
              <a:rPr kumimoji="1" lang="ja-JP" altLang="en-US" sz="1400" dirty="0"/>
              <a:t>一段階ずつ回復していく。</a:t>
            </a:r>
            <a:endParaRPr kumimoji="1" lang="en-US" altLang="ja-JP" sz="1400" dirty="0"/>
          </a:p>
          <a:p>
            <a:pPr algn="ctr"/>
            <a:r>
              <a:rPr kumimoji="1" lang="ja-JP" altLang="en-US" sz="1400" dirty="0"/>
              <a:t>また、キャラクターからメッセージが貰える。部屋に入る度にメッセージ内容が変わる点がポイント！</a:t>
            </a:r>
            <a:endParaRPr kumimoji="1" lang="en-US" altLang="ja-JP" sz="1400" dirty="0"/>
          </a:p>
        </p:txBody>
      </p:sp>
      <p:sp>
        <p:nvSpPr>
          <p:cNvPr id="17" name="吹き出し: 折線 16">
            <a:extLst>
              <a:ext uri="{FF2B5EF4-FFF2-40B4-BE49-F238E27FC236}">
                <a16:creationId xmlns:a16="http://schemas.microsoft.com/office/drawing/2014/main" id="{14D8E0CB-00D4-402F-B821-C267366519F3}"/>
              </a:ext>
            </a:extLst>
          </p:cNvPr>
          <p:cNvSpPr/>
          <p:nvPr/>
        </p:nvSpPr>
        <p:spPr>
          <a:xfrm>
            <a:off x="8736388" y="1787331"/>
            <a:ext cx="3272154" cy="1449897"/>
          </a:xfrm>
          <a:prstGeom prst="borderCallout2">
            <a:avLst>
              <a:gd name="adj1" fmla="val 112865"/>
              <a:gd name="adj2" fmla="val 86964"/>
              <a:gd name="adj3" fmla="val 157915"/>
              <a:gd name="adj4" fmla="val 86360"/>
              <a:gd name="adj5" fmla="val 248854"/>
              <a:gd name="adj6" fmla="val 2190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お薬（</a:t>
            </a:r>
            <a:r>
              <a:rPr kumimoji="1" lang="en-US" altLang="ja-JP" dirty="0"/>
              <a:t>300pt</a:t>
            </a:r>
            <a:r>
              <a:rPr kumimoji="1" lang="ja-JP" altLang="en-US" dirty="0"/>
              <a:t>必要）</a:t>
            </a:r>
            <a:endParaRPr kumimoji="1" lang="en-US" altLang="ja-JP" sz="1400" dirty="0"/>
          </a:p>
          <a:p>
            <a:pPr algn="ctr"/>
            <a:r>
              <a:rPr kumimoji="1" lang="ja-JP" altLang="en-US" sz="1400" dirty="0"/>
              <a:t>状態が悪いキャラクターに投与すると</a:t>
            </a:r>
            <a:endParaRPr kumimoji="1" lang="en-US" altLang="ja-JP" sz="1400" dirty="0"/>
          </a:p>
          <a:p>
            <a:pPr algn="ctr"/>
            <a:r>
              <a:rPr kumimoji="1" lang="ja-JP" altLang="en-US" sz="1400" dirty="0"/>
              <a:t>一段階ずつ回復していく。</a:t>
            </a:r>
            <a:endParaRPr kumimoji="1" lang="en-US" altLang="ja-JP" sz="1400" dirty="0"/>
          </a:p>
        </p:txBody>
      </p:sp>
      <p:sp>
        <p:nvSpPr>
          <p:cNvPr id="18" name="ハート 17">
            <a:extLst>
              <a:ext uri="{FF2B5EF4-FFF2-40B4-BE49-F238E27FC236}">
                <a16:creationId xmlns:a16="http://schemas.microsoft.com/office/drawing/2014/main" id="{4ABEDD34-6DAD-4B7B-BDD2-AA6E9136BEE0}"/>
              </a:ext>
            </a:extLst>
          </p:cNvPr>
          <p:cNvSpPr/>
          <p:nvPr/>
        </p:nvSpPr>
        <p:spPr>
          <a:xfrm>
            <a:off x="3652586" y="1203471"/>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写真出てない</a:t>
            </a:r>
            <a:endParaRPr kumimoji="1" lang="en-US" altLang="ja-JP" sz="2800" dirty="0">
              <a:solidFill>
                <a:schemeClr val="bg1"/>
              </a:solidFill>
            </a:endParaRPr>
          </a:p>
          <a:p>
            <a:pPr algn="ctr"/>
            <a:r>
              <a:rPr kumimoji="1" lang="ja-JP" altLang="en-US" sz="2800" dirty="0">
                <a:solidFill>
                  <a:schemeClr val="bg1"/>
                </a:solidFill>
              </a:rPr>
              <a:t>赤い、、、</a:t>
            </a:r>
            <a:endParaRPr kumimoji="1" lang="en-US" altLang="ja-JP" sz="2800" dirty="0">
              <a:solidFill>
                <a:schemeClr val="bg1"/>
              </a:solidFill>
            </a:endParaRPr>
          </a:p>
        </p:txBody>
      </p:sp>
    </p:spTree>
    <p:extLst>
      <p:ext uri="{BB962C8B-B14F-4D97-AF65-F5344CB8AC3E}">
        <p14:creationId xmlns:p14="http://schemas.microsoft.com/office/powerpoint/2010/main" val="10241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400110"/>
          </a:xfrm>
          <a:prstGeom prst="rect">
            <a:avLst/>
          </a:prstGeom>
          <a:noFill/>
        </p:spPr>
        <p:txBody>
          <a:bodyPr wrap="square" rtlCol="0">
            <a:spAutoFit/>
          </a:bodyPr>
          <a:lstStyle/>
          <a:p>
            <a:r>
              <a:rPr kumimoji="1" lang="ja-JP" altLang="en-US" sz="2000" dirty="0"/>
              <a:t>キャラクターは○○によって進化する（</a:t>
            </a:r>
            <a:r>
              <a:rPr kumimoji="1" lang="en-US" altLang="ja-JP" sz="2000" dirty="0"/>
              <a:t>4</a:t>
            </a:r>
            <a:r>
              <a:rPr kumimoji="1" lang="ja-JP" altLang="en-US" sz="2000" dirty="0"/>
              <a:t>形態）</a:t>
            </a:r>
            <a:endParaRPr kumimoji="1" lang="en-US" altLang="ja-JP" sz="2000"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spTree>
    <p:extLst>
      <p:ext uri="{BB962C8B-B14F-4D97-AF65-F5344CB8AC3E}">
        <p14:creationId xmlns:p14="http://schemas.microsoft.com/office/powerpoint/2010/main" val="424663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518DAA3B-B8E1-4966-8CA3-23F9E5ABA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1946901468"/>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471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35E2D8E6-AFBF-4048-BC0E-E1578AE3ED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8E2B158-13A7-41A8-951A-D800ADBF6454}"/>
              </a:ext>
            </a:extLst>
          </p:cNvPr>
          <p:cNvGrpSpPr/>
          <p:nvPr/>
        </p:nvGrpSpPr>
        <p:grpSpPr>
          <a:xfrm>
            <a:off x="274320" y="310951"/>
            <a:ext cx="8128000" cy="1157130"/>
            <a:chOff x="0" y="200271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F20346D1-12E6-493D-AE96-63654E7027C5}"/>
                </a:ext>
              </a:extLst>
            </p:cNvPr>
            <p:cNvSpPr/>
            <p:nvPr/>
          </p:nvSpPr>
          <p:spPr>
            <a:xfrm>
              <a:off x="0" y="200271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4D0A7C3D-CB7B-4B8A-AC8C-321FC1525649}"/>
                </a:ext>
              </a:extLst>
            </p:cNvPr>
            <p:cNvSpPr txBox="1"/>
            <p:nvPr/>
          </p:nvSpPr>
          <p:spPr>
            <a:xfrm>
              <a:off x="56486" y="205919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これまで育成したキャラクターは図鑑の「？」が開示される。</a:t>
            </a:r>
            <a:endParaRPr kumimoji="1" lang="en-US" altLang="ja-JP" sz="2000" dirty="0"/>
          </a:p>
          <a:p>
            <a:r>
              <a:rPr kumimoji="1" lang="ja-JP" altLang="en-US" sz="2000" dirty="0"/>
              <a:t>図鑑を制覇する目的を持ってもらい、</a:t>
            </a:r>
            <a:r>
              <a:rPr kumimoji="1" lang="ja-JP" altLang="en-US" sz="2000" u="sng" dirty="0"/>
              <a:t>アプリを使い続けてもらう</a:t>
            </a:r>
            <a:r>
              <a:rPr kumimoji="1" lang="ja-JP" altLang="en-US" sz="2000" dirty="0"/>
              <a:t>ことが目的。</a:t>
            </a:r>
            <a:endParaRPr kumimoji="1" lang="en-US" altLang="ja-JP" sz="2000" dirty="0"/>
          </a:p>
        </p:txBody>
      </p:sp>
      <p:sp>
        <p:nvSpPr>
          <p:cNvPr id="11" name="四角形: 角を丸くする 10">
            <a:extLst>
              <a:ext uri="{FF2B5EF4-FFF2-40B4-BE49-F238E27FC236}">
                <a16:creationId xmlns:a16="http://schemas.microsoft.com/office/drawing/2014/main" id="{C3CB8C65-1EE4-4991-B2BC-ED88C143627B}"/>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AF6F1A45-5157-4894-AB43-0E3658A29BBA}"/>
              </a:ext>
            </a:extLst>
          </p:cNvPr>
          <p:cNvPicPr>
            <a:picLocks noChangeAspect="1"/>
          </p:cNvPicPr>
          <p:nvPr/>
        </p:nvPicPr>
        <p:blipFill>
          <a:blip r:embed="rId5"/>
          <a:stretch>
            <a:fillRect/>
          </a:stretch>
        </p:blipFill>
        <p:spPr>
          <a:xfrm>
            <a:off x="1561780" y="2746503"/>
            <a:ext cx="2905762" cy="3996930"/>
          </a:xfrm>
          <a:prstGeom prst="rect">
            <a:avLst/>
          </a:prstGeom>
        </p:spPr>
      </p:pic>
      <p:sp>
        <p:nvSpPr>
          <p:cNvPr id="13" name="吹き出し: 折線 12">
            <a:extLst>
              <a:ext uri="{FF2B5EF4-FFF2-40B4-BE49-F238E27FC236}">
                <a16:creationId xmlns:a16="http://schemas.microsoft.com/office/drawing/2014/main" id="{15C27BA4-18C5-4436-9414-A73DE6A6FB99}"/>
              </a:ext>
            </a:extLst>
          </p:cNvPr>
          <p:cNvSpPr/>
          <p:nvPr/>
        </p:nvSpPr>
        <p:spPr>
          <a:xfrm>
            <a:off x="6096000" y="3020743"/>
            <a:ext cx="5002212" cy="2160370"/>
          </a:xfrm>
          <a:prstGeom prst="borderCallout2">
            <a:avLst>
              <a:gd name="adj1" fmla="val 60769"/>
              <a:gd name="adj2" fmla="val -3223"/>
              <a:gd name="adj3" fmla="val 61046"/>
              <a:gd name="adj4" fmla="val -14727"/>
              <a:gd name="adj5" fmla="val 28235"/>
              <a:gd name="adj6" fmla="val -3443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育てたことのあるキャラクターは</a:t>
            </a:r>
            <a:endParaRPr kumimoji="1" lang="en-US" altLang="ja-JP" sz="2000" dirty="0"/>
          </a:p>
          <a:p>
            <a:pPr algn="ctr"/>
            <a:r>
              <a:rPr kumimoji="1" lang="ja-JP" altLang="en-US" sz="2000" dirty="0"/>
              <a:t>「？」のロックが解除されて、</a:t>
            </a:r>
            <a:endParaRPr kumimoji="1" lang="en-US" altLang="ja-JP" sz="2000" dirty="0"/>
          </a:p>
          <a:p>
            <a:pPr algn="ctr"/>
            <a:r>
              <a:rPr kumimoji="1" lang="ja-JP" altLang="en-US" sz="2000" dirty="0"/>
              <a:t>キャラクターの画像が表示される。</a:t>
            </a:r>
            <a:endParaRPr kumimoji="1" lang="en-US" altLang="ja-JP" sz="1600" dirty="0"/>
          </a:p>
        </p:txBody>
      </p:sp>
    </p:spTree>
    <p:extLst>
      <p:ext uri="{BB962C8B-B14F-4D97-AF65-F5344CB8AC3E}">
        <p14:creationId xmlns:p14="http://schemas.microsoft.com/office/powerpoint/2010/main" val="370470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6287626-4F56-43C4-AD36-EB8092E95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4293363284"/>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284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C38AA27D-85EF-4AE9-A88E-3C46357F4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D76A96D-406B-4D7B-8985-D542A8199011}"/>
              </a:ext>
            </a:extLst>
          </p:cNvPr>
          <p:cNvGrpSpPr/>
          <p:nvPr/>
        </p:nvGrpSpPr>
        <p:grpSpPr>
          <a:xfrm>
            <a:off x="274320" y="310951"/>
            <a:ext cx="8128000" cy="1157130"/>
            <a:chOff x="0" y="328368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7A7B19F1-2A75-42B4-9038-B60E8722C53F}"/>
                </a:ext>
              </a:extLst>
            </p:cNvPr>
            <p:cNvSpPr/>
            <p:nvPr/>
          </p:nvSpPr>
          <p:spPr>
            <a:xfrm>
              <a:off x="0" y="328368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64247813-8FB8-4DC1-9DCF-67280C365861}"/>
                </a:ext>
              </a:extLst>
            </p:cNvPr>
            <p:cNvSpPr txBox="1"/>
            <p:nvPr/>
          </p:nvSpPr>
          <p:spPr>
            <a:xfrm>
              <a:off x="56486" y="334016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着せ替えショップではポイントを利用して、キャラクターの装飾品を購入できる。</a:t>
            </a:r>
            <a:endParaRPr kumimoji="1" lang="en-US" altLang="ja-JP" sz="2000" dirty="0"/>
          </a:p>
          <a:p>
            <a:r>
              <a:rPr kumimoji="1" lang="ja-JP" altLang="en-US" sz="2000" dirty="0"/>
              <a:t>購入した装飾品は着替えるボタンで着用でき、部屋のキャラクターに反映される。</a:t>
            </a:r>
            <a:endParaRPr kumimoji="1" lang="en-US" altLang="ja-JP" sz="2000" dirty="0"/>
          </a:p>
        </p:txBody>
      </p:sp>
      <p:sp>
        <p:nvSpPr>
          <p:cNvPr id="11" name="四角形: 角を丸くする 10">
            <a:extLst>
              <a:ext uri="{FF2B5EF4-FFF2-40B4-BE49-F238E27FC236}">
                <a16:creationId xmlns:a16="http://schemas.microsoft.com/office/drawing/2014/main" id="{91763566-CCB2-489E-8B7F-2C66D8ECCACD}"/>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3F340818-64CC-4CD5-85A9-FED4C27A561A}"/>
              </a:ext>
            </a:extLst>
          </p:cNvPr>
          <p:cNvPicPr>
            <a:picLocks noChangeAspect="1"/>
          </p:cNvPicPr>
          <p:nvPr/>
        </p:nvPicPr>
        <p:blipFill>
          <a:blip r:embed="rId5"/>
          <a:stretch>
            <a:fillRect/>
          </a:stretch>
        </p:blipFill>
        <p:spPr>
          <a:xfrm>
            <a:off x="3712093" y="2803435"/>
            <a:ext cx="4767813" cy="3883065"/>
          </a:xfrm>
          <a:prstGeom prst="rect">
            <a:avLst/>
          </a:prstGeom>
        </p:spPr>
      </p:pic>
      <p:sp>
        <p:nvSpPr>
          <p:cNvPr id="14" name="吹き出し: 折線 13">
            <a:extLst>
              <a:ext uri="{FF2B5EF4-FFF2-40B4-BE49-F238E27FC236}">
                <a16:creationId xmlns:a16="http://schemas.microsoft.com/office/drawing/2014/main" id="{EADD6B87-A68F-47E9-8872-E7472A520D64}"/>
              </a:ext>
            </a:extLst>
          </p:cNvPr>
          <p:cNvSpPr/>
          <p:nvPr/>
        </p:nvSpPr>
        <p:spPr>
          <a:xfrm>
            <a:off x="8646320" y="3429000"/>
            <a:ext cx="3272154" cy="1449897"/>
          </a:xfrm>
          <a:prstGeom prst="borderCallout2">
            <a:avLst>
              <a:gd name="adj1" fmla="val 117770"/>
              <a:gd name="adj2" fmla="val 18965"/>
              <a:gd name="adj3" fmla="val 160718"/>
              <a:gd name="adj4" fmla="val 18982"/>
              <a:gd name="adj5" fmla="val 175276"/>
              <a:gd name="adj6" fmla="val -5851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購入ボタン</a:t>
            </a:r>
            <a:endParaRPr kumimoji="1" lang="en-US" altLang="ja-JP" dirty="0"/>
          </a:p>
          <a:p>
            <a:pPr algn="ctr"/>
            <a:r>
              <a:rPr kumimoji="1" lang="ja-JP" altLang="en-US" sz="1400" dirty="0"/>
              <a:t>ポイントを利用して様々なアイテムを購入することができ、自分オリジナルのキャラクターを作ることができる</a:t>
            </a:r>
            <a:endParaRPr kumimoji="1" lang="en-US" altLang="ja-JP" sz="1400" dirty="0"/>
          </a:p>
        </p:txBody>
      </p:sp>
      <p:sp>
        <p:nvSpPr>
          <p:cNvPr id="15" name="吹き出し: 折線 14">
            <a:extLst>
              <a:ext uri="{FF2B5EF4-FFF2-40B4-BE49-F238E27FC236}">
                <a16:creationId xmlns:a16="http://schemas.microsoft.com/office/drawing/2014/main" id="{3A45A561-B316-49D8-8A97-31C5EF65DEA4}"/>
              </a:ext>
            </a:extLst>
          </p:cNvPr>
          <p:cNvSpPr/>
          <p:nvPr/>
        </p:nvSpPr>
        <p:spPr>
          <a:xfrm>
            <a:off x="251303" y="3521754"/>
            <a:ext cx="3272154" cy="1449897"/>
          </a:xfrm>
          <a:prstGeom prst="borderCallout2">
            <a:avLst>
              <a:gd name="adj1" fmla="val 108660"/>
              <a:gd name="adj2" fmla="val 78581"/>
              <a:gd name="adj3" fmla="val 143199"/>
              <a:gd name="adj4" fmla="val 78287"/>
              <a:gd name="adj5" fmla="val 172473"/>
              <a:gd name="adj6" fmla="val 164420"/>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着替えるボタン</a:t>
            </a:r>
            <a:endParaRPr kumimoji="1" lang="en-US" altLang="ja-JP" dirty="0"/>
          </a:p>
          <a:p>
            <a:pPr algn="ctr"/>
            <a:r>
              <a:rPr kumimoji="1" lang="ja-JP" altLang="en-US" sz="1400" dirty="0"/>
              <a:t>購入済みのアイテムを選択して「着替える」を押すと、部屋にいるキャラクターがそのアイテムを着用している</a:t>
            </a:r>
            <a:endParaRPr kumimoji="1" lang="en-US" altLang="ja-JP" sz="1400" dirty="0"/>
          </a:p>
        </p:txBody>
      </p:sp>
    </p:spTree>
    <p:extLst>
      <p:ext uri="{BB962C8B-B14F-4D97-AF65-F5344CB8AC3E}">
        <p14:creationId xmlns:p14="http://schemas.microsoft.com/office/powerpoint/2010/main" val="270720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0000"/>
          </a:schemeClr>
        </a:solidFill>
        <a:effectLst/>
      </p:bgPr>
    </p:bg>
    <p:spTree>
      <p:nvGrpSpPr>
        <p:cNvPr id="1" name=""/>
        <p:cNvGrpSpPr/>
        <p:nvPr/>
      </p:nvGrpSpPr>
      <p:grpSpPr>
        <a:xfrm>
          <a:off x="0" y="0"/>
          <a:ext cx="0" cy="0"/>
          <a:chOff x="0" y="0"/>
          <a:chExt cx="0" cy="0"/>
        </a:xfrm>
      </p:grpSpPr>
      <p:pic>
        <p:nvPicPr>
          <p:cNvPr id="5" name="グラフィックス 4" descr="星 枠線">
            <a:extLst>
              <a:ext uri="{FF2B5EF4-FFF2-40B4-BE49-F238E27FC236}">
                <a16:creationId xmlns:a16="http://schemas.microsoft.com/office/drawing/2014/main" id="{E25D9D79-82AA-4A44-9E59-31EDE24173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5782" y="1038585"/>
            <a:ext cx="5567680" cy="5567680"/>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2973181490"/>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658523EA-0BF7-4398-B787-DEB81E2D3543}"/>
              </a:ext>
            </a:extLst>
          </p:cNvPr>
          <p:cNvSpPr txBox="1"/>
          <p:nvPr/>
        </p:nvSpPr>
        <p:spPr>
          <a:xfrm>
            <a:off x="862012" y="1457325"/>
            <a:ext cx="10220325" cy="923330"/>
          </a:xfrm>
          <a:prstGeom prst="rect">
            <a:avLst/>
          </a:prstGeom>
          <a:noFill/>
        </p:spPr>
        <p:txBody>
          <a:bodyPr wrap="square" rtlCol="0">
            <a:spAutoFit/>
          </a:bodyPr>
          <a:lstStyle/>
          <a:p>
            <a:r>
              <a:rPr kumimoji="1" lang="ja-JP" altLang="en-US" dirty="0"/>
              <a:t>・動く文字</a:t>
            </a:r>
            <a:endParaRPr kumimoji="1" lang="en-US" altLang="ja-JP" dirty="0"/>
          </a:p>
          <a:p>
            <a:r>
              <a:rPr kumimoji="1" lang="ja-JP" altLang="en-US" dirty="0"/>
              <a:t>・フォント</a:t>
            </a:r>
            <a:endParaRPr kumimoji="1" lang="en-US" altLang="ja-JP" dirty="0"/>
          </a:p>
          <a:p>
            <a:r>
              <a:rPr kumimoji="1" lang="ja-JP" altLang="en-US" dirty="0"/>
              <a:t>・警告文</a:t>
            </a:r>
            <a:endParaRPr kumimoji="1" lang="en-US" altLang="ja-JP" dirty="0"/>
          </a:p>
        </p:txBody>
      </p:sp>
      <p:sp>
        <p:nvSpPr>
          <p:cNvPr id="7" name="四角形: 角を丸くする 6">
            <a:extLst>
              <a:ext uri="{FF2B5EF4-FFF2-40B4-BE49-F238E27FC236}">
                <a16:creationId xmlns:a16="http://schemas.microsoft.com/office/drawing/2014/main" id="{9B4ACA0C-8604-4D52-8DF4-E145B90B038C}"/>
              </a:ext>
            </a:extLst>
          </p:cNvPr>
          <p:cNvSpPr/>
          <p:nvPr/>
        </p:nvSpPr>
        <p:spPr>
          <a:xfrm>
            <a:off x="6138862" y="890587"/>
            <a:ext cx="2181226" cy="566738"/>
          </a:xfrm>
          <a:prstGeom prst="roundRect">
            <a:avLst/>
          </a:prstGeom>
          <a:solidFill>
            <a:schemeClr val="tx2">
              <a:lumMod val="75000"/>
              <a:alpha val="81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全体</a:t>
            </a:r>
          </a:p>
        </p:txBody>
      </p:sp>
      <p:sp>
        <p:nvSpPr>
          <p:cNvPr id="8" name="ハート 7">
            <a:extLst>
              <a:ext uri="{FF2B5EF4-FFF2-40B4-BE49-F238E27FC236}">
                <a16:creationId xmlns:a16="http://schemas.microsoft.com/office/drawing/2014/main" id="{2FC4D57D-9703-4818-8222-6213B0834638}"/>
              </a:ext>
            </a:extLst>
          </p:cNvPr>
          <p:cNvSpPr/>
          <p:nvPr/>
        </p:nvSpPr>
        <p:spPr>
          <a:xfrm>
            <a:off x="1204026" y="2594060"/>
            <a:ext cx="6761414"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この点に関しては伝える？</a:t>
            </a:r>
            <a:endParaRPr kumimoji="1" lang="en-US" altLang="ja-JP" sz="2800" dirty="0">
              <a:solidFill>
                <a:schemeClr val="bg1"/>
              </a:solidFill>
            </a:endParaRPr>
          </a:p>
        </p:txBody>
      </p:sp>
    </p:spTree>
    <p:extLst>
      <p:ext uri="{BB962C8B-B14F-4D97-AF65-F5344CB8AC3E}">
        <p14:creationId xmlns:p14="http://schemas.microsoft.com/office/powerpoint/2010/main" val="405911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D6280B6E-BEA6-4546-AA5D-B871493B4281}"/>
              </a:ext>
            </a:extLst>
          </p:cNvPr>
          <p:cNvSpPr>
            <a:spLocks noGrp="1"/>
          </p:cNvSpPr>
          <p:nvPr>
            <p:ph type="title"/>
          </p:nvPr>
        </p:nvSpPr>
        <p:spPr/>
        <p:txBody>
          <a:bodyPr>
            <a:normAutofit/>
          </a:bodyPr>
          <a:lstStyle/>
          <a:p>
            <a:r>
              <a:rPr lang="ja-JP" altLang="en-US" dirty="0"/>
              <a:t>ここまで我々のプロダクトについて話してきましたが、、、</a:t>
            </a:r>
          </a:p>
        </p:txBody>
      </p:sp>
      <p:sp>
        <p:nvSpPr>
          <p:cNvPr id="28" name="テキスト ボックス 27">
            <a:extLst>
              <a:ext uri="{FF2B5EF4-FFF2-40B4-BE49-F238E27FC236}">
                <a16:creationId xmlns:a16="http://schemas.microsoft.com/office/drawing/2014/main" id="{FE4F5EB0-8231-4A39-8DAF-F7D4078A8F33}"/>
              </a:ext>
            </a:extLst>
          </p:cNvPr>
          <p:cNvSpPr txBox="1"/>
          <p:nvPr/>
        </p:nvSpPr>
        <p:spPr>
          <a:xfrm>
            <a:off x="1564640" y="2733040"/>
            <a:ext cx="8981440" cy="2585323"/>
          </a:xfrm>
          <a:prstGeom prst="rect">
            <a:avLst/>
          </a:prstGeom>
          <a:noFill/>
        </p:spPr>
        <p:txBody>
          <a:bodyPr wrap="square" rtlCol="0">
            <a:spAutoFit/>
          </a:bodyPr>
          <a:lstStyle/>
          <a:p>
            <a:pPr algn="ctr"/>
            <a:r>
              <a:rPr kumimoji="1" lang="ja-JP" altLang="en-US" sz="5400" dirty="0"/>
              <a:t>実は今までの話は</a:t>
            </a:r>
            <a:endParaRPr kumimoji="1" lang="en-US" altLang="ja-JP" sz="5400" dirty="0"/>
          </a:p>
          <a:p>
            <a:pPr algn="ctr"/>
            <a:r>
              <a:rPr kumimoji="1" lang="ja-JP" altLang="en-US" sz="5400" dirty="0"/>
              <a:t>理想にすぎませんでした。</a:t>
            </a:r>
            <a:endParaRPr kumimoji="1" lang="en-US" altLang="ja-JP" sz="5400" dirty="0"/>
          </a:p>
          <a:p>
            <a:pPr algn="ctr"/>
            <a:r>
              <a:rPr kumimoji="1" lang="en-US" altLang="ja-JP" sz="5400" dirty="0"/>
              <a:t>(´;ω;</a:t>
            </a:r>
            <a:r>
              <a:rPr kumimoji="1" lang="ja-JP" altLang="en-US" sz="5400" dirty="0"/>
              <a:t>｀</a:t>
            </a:r>
            <a:r>
              <a:rPr kumimoji="1" lang="en-US" altLang="ja-JP" sz="5400" dirty="0"/>
              <a:t>)</a:t>
            </a:r>
            <a:endParaRPr kumimoji="1" lang="ja-JP" altLang="en-US" sz="5400" dirty="0"/>
          </a:p>
        </p:txBody>
      </p:sp>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fontScale="90000"/>
          </a:bodyPr>
          <a:lstStyle/>
          <a:p>
            <a:pPr rtl="0">
              <a:spcBef>
                <a:spcPts val="0"/>
              </a:spcBef>
              <a:spcAft>
                <a:spcPts val="0"/>
              </a:spcAft>
            </a:pPr>
            <a:br>
              <a:rPr lang="ja-JP" altLang="en-US" b="0" dirty="0">
                <a:effectLst/>
              </a:rPr>
            </a:br>
            <a:r>
              <a:rPr lang="ja-JP" altLang="en-US" sz="3200" b="0" i="0" dirty="0">
                <a:solidFill>
                  <a:srgbClr val="000000"/>
                </a:solidFill>
                <a:effectLst/>
                <a:latin typeface="Arial" panose="020B0604020202020204" pitchFamily="34" charset="0"/>
              </a:rPr>
              <a:t>今回惜しくも実装できなかった機能</a:t>
            </a:r>
            <a:br>
              <a:rPr lang="ja-JP" altLang="en-US" dirty="0"/>
            </a:br>
            <a:endParaRPr lang="ja-JP" altLang="en-US" dirty="0"/>
          </a:p>
        </p:txBody>
      </p:sp>
      <p:sp>
        <p:nvSpPr>
          <p:cNvPr id="40" name="コンテンツ プレースホルダー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ja-JP" altLang="en-US" dirty="0"/>
              <a:t>ログインポイントの詳細設定</a:t>
            </a:r>
          </a:p>
        </p:txBody>
      </p:sp>
      <p:sp>
        <p:nvSpPr>
          <p:cNvPr id="38" name="コンテンツ プレースホルダー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pPr rtl="0"/>
            <a:r>
              <a:rPr lang="ja-JP" altLang="en-US" dirty="0"/>
              <a:t>ログインポイントの付与は、</a:t>
            </a:r>
          </a:p>
        </p:txBody>
      </p:sp>
      <p:sp>
        <p:nvSpPr>
          <p:cNvPr id="43" name="コンテンツ プレースホルダー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rtlCol="0"/>
          <a:lstStyle/>
          <a:p>
            <a:pPr rtl="0"/>
            <a:r>
              <a:rPr lang="ja-JP" altLang="en-US" dirty="0"/>
              <a:t>装飾品機能</a:t>
            </a:r>
          </a:p>
        </p:txBody>
      </p:sp>
      <p:sp>
        <p:nvSpPr>
          <p:cNvPr id="42" name="コンテンツ プレースホルダー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rtlCol="0">
            <a:normAutofit/>
          </a:bodyPr>
          <a:lstStyle/>
          <a:p>
            <a:pPr rtl="0"/>
            <a:r>
              <a:rPr lang="ja-JP" altLang="en-US" dirty="0"/>
              <a:t>着替えるボタンと購入ボタンが機能していない</a:t>
            </a:r>
          </a:p>
        </p:txBody>
      </p:sp>
      <p:sp>
        <p:nvSpPr>
          <p:cNvPr id="45" name="コンテンツ プレースホルダー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rtlCol="0"/>
          <a:lstStyle/>
          <a:p>
            <a:pPr rtl="0"/>
            <a:r>
              <a:rPr lang="ja-JP" altLang="en-US" dirty="0"/>
              <a:t>進化の段階</a:t>
            </a:r>
          </a:p>
        </p:txBody>
      </p:sp>
      <p:sp>
        <p:nvSpPr>
          <p:cNvPr id="44" name="コンテンツ プレースホルダー 32">
            <a:extLst>
              <a:ext uri="{FF2B5EF4-FFF2-40B4-BE49-F238E27FC236}">
                <a16:creationId xmlns:a16="http://schemas.microsoft.com/office/drawing/2014/main" id="{F52A6075-6FBF-5D4F-8457-C7E43D8C6DE0}"/>
              </a:ext>
            </a:extLst>
          </p:cNvPr>
          <p:cNvSpPr>
            <a:spLocks noGrp="1"/>
          </p:cNvSpPr>
          <p:nvPr>
            <p:ph idx="20"/>
          </p:nvPr>
        </p:nvSpPr>
        <p:spPr>
          <a:xfrm>
            <a:off x="1657182" y="5033152"/>
            <a:ext cx="4286417" cy="731520"/>
          </a:xfrm>
        </p:spPr>
        <p:txBody>
          <a:bodyPr rtlCol="0">
            <a:noAutofit/>
          </a:bodyPr>
          <a:lstStyle/>
          <a:p>
            <a:pPr rtl="0"/>
            <a:r>
              <a:rPr lang="ja-JP" altLang="en-US" dirty="0"/>
              <a:t>進化は</a:t>
            </a:r>
            <a:r>
              <a:rPr lang="en-US" altLang="ja-JP" dirty="0"/>
              <a:t>4</a:t>
            </a:r>
            <a:r>
              <a:rPr lang="ja-JP" altLang="en-US" dirty="0"/>
              <a:t>段階あり、条件は</a:t>
            </a:r>
          </a:p>
        </p:txBody>
      </p:sp>
      <p:sp>
        <p:nvSpPr>
          <p:cNvPr id="41" name="コンテンツ プレースホルダー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ja-JP" altLang="en-US" dirty="0"/>
              <a:t>達成状況に応じて変化するカレンダーページのキャラクター背景画像</a:t>
            </a:r>
          </a:p>
        </p:txBody>
      </p:sp>
      <p:sp>
        <p:nvSpPr>
          <p:cNvPr id="39" name="コンテンツ プレースホルダー 4">
            <a:extLst>
              <a:ext uri="{FF2B5EF4-FFF2-40B4-BE49-F238E27FC236}">
                <a16:creationId xmlns:a16="http://schemas.microsoft.com/office/drawing/2014/main" id="{8F90BA52-ED8F-7744-B135-D2F22EC0C846}"/>
              </a:ext>
            </a:extLst>
          </p:cNvPr>
          <p:cNvSpPr>
            <a:spLocks noGrp="1"/>
          </p:cNvSpPr>
          <p:nvPr>
            <p:ph idx="15"/>
          </p:nvPr>
        </p:nvSpPr>
        <p:spPr>
          <a:xfrm>
            <a:off x="6420019" y="2973152"/>
            <a:ext cx="4114800" cy="731520"/>
          </a:xfrm>
        </p:spPr>
        <p:txBody>
          <a:bodyPr rtlCol="0">
            <a:normAutofit/>
          </a:bodyPr>
          <a:lstStyle/>
          <a:p>
            <a:pPr rtl="0"/>
            <a:r>
              <a:rPr lang="ja-JP" altLang="en-US" dirty="0"/>
              <a:t>状況に応じた背景画像の準備が間に合わなかったのと、連携の難しさ</a:t>
            </a:r>
          </a:p>
        </p:txBody>
      </p:sp>
      <p:sp>
        <p:nvSpPr>
          <p:cNvPr id="47" name="コンテンツ プレースホルダー 35">
            <a:extLst>
              <a:ext uri="{FF2B5EF4-FFF2-40B4-BE49-F238E27FC236}">
                <a16:creationId xmlns:a16="http://schemas.microsoft.com/office/drawing/2014/main" id="{DA3D0C66-F3DC-0A49-B50D-9EA3966FF404}"/>
              </a:ext>
            </a:extLst>
          </p:cNvPr>
          <p:cNvSpPr>
            <a:spLocks noGrp="1"/>
          </p:cNvSpPr>
          <p:nvPr>
            <p:ph idx="23"/>
          </p:nvPr>
        </p:nvSpPr>
        <p:spPr>
          <a:xfrm>
            <a:off x="6404811" y="4666954"/>
            <a:ext cx="4114800" cy="274320"/>
          </a:xfrm>
        </p:spPr>
        <p:txBody>
          <a:bodyPr rtlCol="0"/>
          <a:lstStyle/>
          <a:p>
            <a:pPr rtl="0"/>
            <a:r>
              <a:rPr lang="ja-JP" altLang="en-US" dirty="0"/>
              <a:t>進化機能</a:t>
            </a:r>
          </a:p>
        </p:txBody>
      </p:sp>
      <p:sp>
        <p:nvSpPr>
          <p:cNvPr id="46" name="コンテンツ プレースホルダー 34">
            <a:extLst>
              <a:ext uri="{FF2B5EF4-FFF2-40B4-BE49-F238E27FC236}">
                <a16:creationId xmlns:a16="http://schemas.microsoft.com/office/drawing/2014/main" id="{9E2D7212-9D44-BA47-91D4-3FB11FDCE39E}"/>
              </a:ext>
            </a:extLst>
          </p:cNvPr>
          <p:cNvSpPr>
            <a:spLocks noGrp="1"/>
          </p:cNvSpPr>
          <p:nvPr>
            <p:ph idx="22"/>
          </p:nvPr>
        </p:nvSpPr>
        <p:spPr>
          <a:xfrm>
            <a:off x="6404811" y="4948858"/>
            <a:ext cx="4114800" cy="731520"/>
          </a:xfrm>
        </p:spPr>
        <p:txBody>
          <a:bodyPr rtlCol="0">
            <a:normAutofit/>
          </a:bodyPr>
          <a:lstStyle/>
          <a:p>
            <a:pPr rtl="0"/>
            <a:r>
              <a:rPr lang="ja-JP" altLang="en-US" dirty="0"/>
              <a:t>顧客は使いやすいものを求めている</a:t>
            </a:r>
          </a:p>
          <a:p>
            <a:pPr rtl="0"/>
            <a:endParaRPr lang="ja-JP" altLang="en-US" dirty="0"/>
          </a:p>
        </p:txBody>
      </p:sp>
      <p:sp>
        <p:nvSpPr>
          <p:cNvPr id="16" name="コンテンツ プレースホルダー 35">
            <a:extLst>
              <a:ext uri="{FF2B5EF4-FFF2-40B4-BE49-F238E27FC236}">
                <a16:creationId xmlns:a16="http://schemas.microsoft.com/office/drawing/2014/main" id="{4C381364-D4F1-40DC-A530-F91AF88EB73C}"/>
              </a:ext>
            </a:extLst>
          </p:cNvPr>
          <p:cNvSpPr txBox="1">
            <a:spLocks/>
          </p:cNvSpPr>
          <p:nvPr/>
        </p:nvSpPr>
        <p:spPr>
          <a:xfrm>
            <a:off x="6404811" y="3725907"/>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kumimoji="1" sz="1800" kern="1200">
                <a:solidFill>
                  <a:schemeClr val="accent3">
                    <a:lumMod val="50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チュートリアル動画</a:t>
            </a:r>
            <a:endParaRPr lang="ja-JP" altLang="en-US" dirty="0"/>
          </a:p>
        </p:txBody>
      </p:sp>
      <p:sp>
        <p:nvSpPr>
          <p:cNvPr id="17" name="コンテンツ プレースホルダー 34">
            <a:extLst>
              <a:ext uri="{FF2B5EF4-FFF2-40B4-BE49-F238E27FC236}">
                <a16:creationId xmlns:a16="http://schemas.microsoft.com/office/drawing/2014/main" id="{6160AC81-D764-4EA5-99FD-87BA4DE041F1}"/>
              </a:ext>
            </a:extLst>
          </p:cNvPr>
          <p:cNvSpPr txBox="1">
            <a:spLocks/>
          </p:cNvSpPr>
          <p:nvPr/>
        </p:nvSpPr>
        <p:spPr>
          <a:xfrm>
            <a:off x="6404811" y="4007811"/>
            <a:ext cx="4114800" cy="731520"/>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顧客は使いやすいものを求めている</a:t>
            </a:r>
          </a:p>
          <a:p>
            <a:endParaRPr lang="ja-JP" altLang="en-US" dirty="0"/>
          </a:p>
        </p:txBody>
      </p:sp>
    </p:spTree>
    <p:extLst>
      <p:ext uri="{BB962C8B-B14F-4D97-AF65-F5344CB8AC3E}">
        <p14:creationId xmlns:p14="http://schemas.microsoft.com/office/powerpoint/2010/main" val="220862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552440" cy="640080"/>
          </a:xfrm>
        </p:spPr>
        <p:txBody>
          <a:bodyPr rtlCol="0">
            <a:noAutofit/>
          </a:bodyPr>
          <a:lstStyle/>
          <a:p>
            <a:pPr rtl="0"/>
            <a:r>
              <a:rPr lang="ja-JP" altLang="en-US" dirty="0"/>
              <a:t>苦労した点とその克服方法</a:t>
            </a:r>
          </a:p>
        </p:txBody>
      </p:sp>
      <p:sp>
        <p:nvSpPr>
          <p:cNvPr id="5" name="テキスト プレースホルダー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rtlCol="0">
            <a:normAutofit/>
          </a:bodyPr>
          <a:lstStyle/>
          <a:p>
            <a:pPr rtl="0"/>
            <a:r>
              <a:rPr lang="ja-JP" altLang="en-US" dirty="0"/>
              <a:t>リスク</a:t>
            </a:r>
          </a:p>
        </p:txBody>
      </p:sp>
      <p:sp>
        <p:nvSpPr>
          <p:cNvPr id="6" name="コンテンツ プレースホルダー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pPr rtl="0"/>
            <a:r>
              <a:rPr lang="ja-JP" altLang="en-US" noProof="1"/>
              <a:t>新機能の更新は、顧客に歓迎されない場合がある</a:t>
            </a:r>
          </a:p>
          <a:p>
            <a:pPr rtl="0"/>
            <a:r>
              <a:rPr lang="ja-JP" altLang="en-US" noProof="1"/>
              <a:t>主要な役割を果たすスタッフの不足により、製品の発売が遅れる可能性がある</a:t>
            </a:r>
          </a:p>
          <a:p>
            <a:pPr rtl="0"/>
            <a:r>
              <a:rPr lang="ja-JP" altLang="en-US" noProof="1"/>
              <a:t>製品に追加された機能により、顧客が追加で学習することが必要になる場合がある</a:t>
            </a:r>
          </a:p>
        </p:txBody>
      </p:sp>
      <p:sp>
        <p:nvSpPr>
          <p:cNvPr id="7" name="テキスト プレースホルダー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rtlCol="0">
            <a:normAutofit/>
          </a:bodyPr>
          <a:lstStyle/>
          <a:p>
            <a:pPr rtl="0"/>
            <a:r>
              <a:rPr lang="ja-JP" altLang="en-US" dirty="0"/>
              <a:t>利益</a:t>
            </a:r>
          </a:p>
        </p:txBody>
      </p:sp>
      <p:sp>
        <p:nvSpPr>
          <p:cNvPr id="34" name="コンテンツ プレースホルダー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rtlCol="0"/>
          <a:lstStyle/>
          <a:p>
            <a:pPr rtl="0"/>
            <a:r>
              <a:rPr lang="ja-JP" altLang="en-US" noProof="1"/>
              <a:t>市場初</a:t>
            </a:r>
          </a:p>
          <a:p>
            <a:pPr rtl="0"/>
            <a:r>
              <a:rPr lang="ja-JP" altLang="en-US" noProof="1"/>
              <a:t>製品の宣伝は順調に行われており、このシナリオから勢いをつけることができる</a:t>
            </a:r>
          </a:p>
          <a:p>
            <a:pPr rtl="0"/>
            <a:r>
              <a:rPr lang="ja-JP" altLang="en-US" noProof="1"/>
              <a:t>高価値のクライアントで実施された製品テストでは、問題は見つかっていない</a:t>
            </a:r>
          </a:p>
        </p:txBody>
      </p:sp>
      <p:sp>
        <p:nvSpPr>
          <p:cNvPr id="2" name="日付プレースホルダー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rtlCol="0"/>
          <a:lstStyle/>
          <a:p>
            <a:pPr rtl="0"/>
            <a:r>
              <a:rPr lang="en-US" altLang="ja-JP"/>
              <a:t>20XX</a:t>
            </a:r>
            <a:endParaRPr lang="ja-JP" altLang="en-US" dirty="0"/>
          </a:p>
        </p:txBody>
      </p:sp>
      <p:sp>
        <p:nvSpPr>
          <p:cNvPr id="3" name="フッター プレースホルダー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rtlCol="0"/>
          <a:lstStyle/>
          <a:p>
            <a:pPr rtl="0"/>
            <a:r>
              <a:rPr lang="en-US" altLang="ja-JP"/>
              <a:t>Contoso </a:t>
            </a:r>
            <a:r>
              <a:rPr lang="ja-JP" altLang="en-US"/>
              <a:t>の</a:t>
            </a:r>
            <a:r>
              <a:rPr lang="ja-JP" altLang="en-US" dirty="0"/>
              <a:t>ビジネス プラン</a:t>
            </a:r>
          </a:p>
        </p:txBody>
      </p:sp>
      <p:sp>
        <p:nvSpPr>
          <p:cNvPr id="8" name="スライド番号プレースホルダー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pPr rtl="0"/>
              <a:t>29</a:t>
            </a:fld>
            <a:endParaRPr lang="ja-JP" altLang="en-US" dirty="0"/>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なぜ「かけいぼっち」を作ろうとしたのか？</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008505" y="2256156"/>
            <a:ext cx="5238750" cy="3324224"/>
          </a:xfrm>
        </p:spPr>
        <p:txBody>
          <a:bodyPr vert="horz" lIns="91440" tIns="45720" rIns="91440" bIns="45720" rtlCol="0" anchor="t">
            <a:normAutofit/>
          </a:bodyPr>
          <a:lstStyle/>
          <a:p>
            <a:pPr marL="285750" indent="-285750" algn="l" rtl="0">
              <a:buFont typeface="Arial" panose="020B0604020202020204" pitchFamily="34" charset="0"/>
              <a:buChar char="•"/>
            </a:pPr>
            <a:endParaRPr lang="en-US" altLang="ja-JP" sz="1800" dirty="0"/>
          </a:p>
        </p:txBody>
      </p:sp>
      <p:pic>
        <p:nvPicPr>
          <p:cNvPr id="5" name="グラフィックス 4" descr="思案中の吹き出し 枠線">
            <a:extLst>
              <a:ext uri="{FF2B5EF4-FFF2-40B4-BE49-F238E27FC236}">
                <a16:creationId xmlns:a16="http://schemas.microsoft.com/office/drawing/2014/main" id="{15337C5A-8E63-4E40-8062-28269F48B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7280" y="2256156"/>
            <a:ext cx="3241040" cy="3241040"/>
          </a:xfrm>
          <a:prstGeom prst="rect">
            <a:avLst/>
          </a:prstGeom>
        </p:spPr>
      </p:pic>
    </p:spTree>
    <p:extLst>
      <p:ext uri="{BB962C8B-B14F-4D97-AF65-F5344CB8AC3E}">
        <p14:creationId xmlns:p14="http://schemas.microsoft.com/office/powerpoint/2010/main" val="4078509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ja-JP" altLang="en-US" dirty="0"/>
              <a:t>開発演習で学んだこと</a:t>
            </a:r>
          </a:p>
        </p:txBody>
      </p:sp>
      <p:sp>
        <p:nvSpPr>
          <p:cNvPr id="6" name="コンテンツ プレースホルダー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rtlCol="0">
            <a:normAutofit/>
          </a:bodyPr>
          <a:lstStyle/>
          <a:p>
            <a:pPr rtl="0"/>
            <a:r>
              <a:rPr lang="ja-JP" altLang="en-US" dirty="0"/>
              <a:t>短期</a:t>
            </a:r>
          </a:p>
        </p:txBody>
      </p:sp>
      <p:sp>
        <p:nvSpPr>
          <p:cNvPr id="29" name="コンテンツ プレースホルダー 28">
            <a:extLst>
              <a:ext uri="{FF2B5EF4-FFF2-40B4-BE49-F238E27FC236}">
                <a16:creationId xmlns:a16="http://schemas.microsoft.com/office/drawing/2014/main" id="{C8A25AC9-18C2-42FA-A68D-B954C9D267D0}"/>
              </a:ext>
            </a:extLst>
          </p:cNvPr>
          <p:cNvSpPr>
            <a:spLocks noGrp="1"/>
          </p:cNvSpPr>
          <p:nvPr>
            <p:ph sz="half" idx="2"/>
          </p:nvPr>
        </p:nvSpPr>
        <p:spPr>
          <a:xfrm>
            <a:off x="1298448" y="3337560"/>
            <a:ext cx="2066544" cy="2286000"/>
          </a:xfrm>
        </p:spPr>
        <p:txBody>
          <a:bodyPr rtlCol="0">
            <a:normAutofit/>
          </a:bodyPr>
          <a:lstStyle/>
          <a:p>
            <a:pPr rtl="0"/>
            <a:r>
              <a:rPr lang="ja-JP" altLang="en-US" dirty="0"/>
              <a:t>主要な役割への資金提供が必要</a:t>
            </a:r>
          </a:p>
          <a:p>
            <a:pPr rtl="0"/>
            <a:r>
              <a:rPr lang="ja-JP" altLang="en-US" dirty="0"/>
              <a:t>スタッフが不足すると、製品の提供が遅れる</a:t>
            </a:r>
          </a:p>
        </p:txBody>
      </p:sp>
      <p:sp>
        <p:nvSpPr>
          <p:cNvPr id="7" name="コンテンツ プレースホルダー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rtlCol="0"/>
          <a:lstStyle/>
          <a:p>
            <a:pPr rtl="0"/>
            <a:r>
              <a:rPr lang="ja-JP" altLang="en-US" dirty="0"/>
              <a:t>長期</a:t>
            </a:r>
          </a:p>
        </p:txBody>
      </p:sp>
      <p:sp>
        <p:nvSpPr>
          <p:cNvPr id="5" name="コンテンツ プレースホルダー 4">
            <a:extLst>
              <a:ext uri="{FF2B5EF4-FFF2-40B4-BE49-F238E27FC236}">
                <a16:creationId xmlns:a16="http://schemas.microsoft.com/office/drawing/2014/main" id="{B646B65B-FC7E-41EC-97C2-063C6F0AAABE}"/>
              </a:ext>
            </a:extLst>
          </p:cNvPr>
          <p:cNvSpPr>
            <a:spLocks noGrp="1"/>
          </p:cNvSpPr>
          <p:nvPr>
            <p:ph sz="quarter" idx="4"/>
          </p:nvPr>
        </p:nvSpPr>
        <p:spPr>
          <a:xfrm>
            <a:off x="3685032" y="3337560"/>
            <a:ext cx="2066544" cy="2286000"/>
          </a:xfrm>
        </p:spPr>
        <p:txBody>
          <a:bodyPr rtlCol="0"/>
          <a:lstStyle/>
          <a:p>
            <a:pPr rtl="0"/>
            <a:r>
              <a:rPr lang="ja-JP" altLang="en-US" dirty="0"/>
              <a:t>今より大きなオフィス スペースが必要</a:t>
            </a:r>
          </a:p>
          <a:p>
            <a:pPr rtl="0"/>
            <a:r>
              <a:rPr lang="ja-JP" altLang="en-US" dirty="0"/>
              <a:t>従業員の増加に伴い、オンサイトのオフィス ワークスペースが必要になる</a:t>
            </a:r>
          </a:p>
        </p:txBody>
      </p:sp>
      <p:sp>
        <p:nvSpPr>
          <p:cNvPr id="36" name="日付プレースホルダー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rtlCol="0"/>
          <a:lstStyle/>
          <a:p>
            <a:pPr rtl="0"/>
            <a:r>
              <a:rPr lang="en-US" altLang="ja-JP"/>
              <a:t>20XX </a:t>
            </a:r>
            <a:r>
              <a:rPr lang="ja-JP" altLang="en-US"/>
              <a:t>年</a:t>
            </a:r>
          </a:p>
        </p:txBody>
      </p:sp>
      <p:sp>
        <p:nvSpPr>
          <p:cNvPr id="37" name="フッター プレースホルダー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rtlCol="0"/>
          <a:lstStyle/>
          <a:p>
            <a:pPr rtl="0"/>
            <a:r>
              <a:rPr lang="en-US" altLang="ja-JP"/>
              <a:t>Contoso </a:t>
            </a:r>
            <a:r>
              <a:rPr lang="ja-JP" altLang="en-US"/>
              <a:t>のビジネス プラン</a:t>
            </a:r>
          </a:p>
        </p:txBody>
      </p:sp>
      <p:sp>
        <p:nvSpPr>
          <p:cNvPr id="38" name="スライド番号プレースホルダー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pPr rtl="0"/>
              <a:t>30</a:t>
            </a:fld>
            <a:endParaRPr lang="ja-JP" altLang="en-US"/>
          </a:p>
        </p:txBody>
      </p:sp>
    </p:spTree>
    <p:extLst>
      <p:ext uri="{BB962C8B-B14F-4D97-AF65-F5344CB8AC3E}">
        <p14:creationId xmlns:p14="http://schemas.microsoft.com/office/powerpoint/2010/main" val="1594094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title"/>
          </p:nvPr>
        </p:nvSpPr>
        <p:spPr>
          <a:xfrm>
            <a:off x="3992880" y="2409952"/>
            <a:ext cx="4338319" cy="881888"/>
          </a:xfrm>
        </p:spPr>
        <p:txBody>
          <a:bodyPr rtlCol="0">
            <a:noAutofit/>
          </a:bodyPr>
          <a:lstStyle/>
          <a:p>
            <a:pPr rtl="0"/>
            <a:r>
              <a:rPr lang="ja-JP" altLang="en-US" dirty="0"/>
              <a:t>ご清聴</a:t>
            </a:r>
            <a:br>
              <a:rPr lang="en-US" altLang="ja-JP" dirty="0"/>
            </a:br>
            <a:r>
              <a:rPr lang="ja-JP" altLang="en-US" dirty="0"/>
              <a:t>ありがとうございました。</a:t>
            </a:r>
          </a:p>
        </p:txBody>
      </p:sp>
      <p:sp>
        <p:nvSpPr>
          <p:cNvPr id="3" name="コンテンツ プレースホルダー 2">
            <a:extLst>
              <a:ext uri="{FF2B5EF4-FFF2-40B4-BE49-F238E27FC236}">
                <a16:creationId xmlns:a16="http://schemas.microsoft.com/office/drawing/2014/main" id="{24AFFC60-19C3-4901-93F7-7AAF4C09F8C6}"/>
              </a:ext>
            </a:extLst>
          </p:cNvPr>
          <p:cNvSpPr>
            <a:spLocks noGrp="1"/>
          </p:cNvSpPr>
          <p:nvPr>
            <p:ph idx="1"/>
          </p:nvPr>
        </p:nvSpPr>
        <p:spPr>
          <a:xfrm>
            <a:off x="4724400" y="4206240"/>
            <a:ext cx="2743200" cy="2651760"/>
          </a:xfrm>
        </p:spPr>
        <p:txBody>
          <a:bodyPr rtlCol="0">
            <a:normAutofit/>
          </a:bodyPr>
          <a:lstStyle/>
          <a:p>
            <a:pPr rtl="0"/>
            <a:r>
              <a:rPr lang="ja-JP" altLang="en-US" sz="1900" dirty="0"/>
              <a:t>イフリート・</a:t>
            </a:r>
            <a:r>
              <a:rPr lang="en-US" altLang="ja-JP" sz="1900" dirty="0"/>
              <a:t>B</a:t>
            </a:r>
            <a:r>
              <a:rPr lang="ja-JP" altLang="en-US" sz="1900" dirty="0"/>
              <a:t>・ムラナカ​</a:t>
            </a:r>
            <a:endParaRPr lang="en-US" altLang="ja-JP" sz="1900" dirty="0"/>
          </a:p>
          <a:p>
            <a:pPr rtl="0"/>
            <a:endParaRPr lang="en-US" altLang="ja-JP" sz="900" dirty="0"/>
          </a:p>
          <a:p>
            <a:pPr rtl="0"/>
            <a:r>
              <a:rPr lang="ja-JP" altLang="en-US" sz="1400" dirty="0"/>
              <a:t>中村舞依子</a:t>
            </a:r>
            <a:endParaRPr lang="en-US" altLang="ja-JP" sz="1400" dirty="0"/>
          </a:p>
          <a:p>
            <a:pPr rtl="0"/>
            <a:r>
              <a:rPr lang="ja-JP" altLang="en-US" sz="1400" dirty="0"/>
              <a:t>小黒巧太郎</a:t>
            </a:r>
            <a:endParaRPr lang="en-US" altLang="ja-JP" sz="1400" dirty="0"/>
          </a:p>
          <a:p>
            <a:pPr rtl="0"/>
            <a:r>
              <a:rPr lang="ja-JP" altLang="en-US" sz="1400" dirty="0"/>
              <a:t>塙陽人</a:t>
            </a:r>
            <a:endParaRPr lang="en-US" altLang="ja-JP" sz="1400" dirty="0"/>
          </a:p>
          <a:p>
            <a:pPr rtl="0"/>
            <a:r>
              <a:rPr lang="ja-JP" altLang="en-US" sz="1400" dirty="0"/>
              <a:t>飯島柊香</a:t>
            </a:r>
            <a:endParaRPr lang="en-US" altLang="ja-JP" sz="1400" dirty="0"/>
          </a:p>
          <a:p>
            <a:pPr rtl="0"/>
            <a:r>
              <a:rPr lang="ja-JP" altLang="en-US" sz="1400" dirty="0"/>
              <a:t>池田虎之助</a:t>
            </a:r>
            <a:endParaRPr lang="en-US" altLang="ja-JP" sz="1400" dirty="0"/>
          </a:p>
          <a:p>
            <a:pPr rtl="0"/>
            <a:r>
              <a:rPr lang="ja-JP" altLang="en-US" sz="1400" dirty="0"/>
              <a:t>冨樫亘</a:t>
            </a:r>
          </a:p>
        </p:txBody>
      </p:sp>
    </p:spTree>
    <p:extLst>
      <p:ext uri="{BB962C8B-B14F-4D97-AF65-F5344CB8AC3E}">
        <p14:creationId xmlns:p14="http://schemas.microsoft.com/office/powerpoint/2010/main" val="22714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「かけいぼっち」の想定利用者</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5010152" y="2276476"/>
            <a:ext cx="5238750" cy="3324224"/>
          </a:xfrm>
        </p:spPr>
        <p:txBody>
          <a:bodyPr vert="horz" lIns="91440" tIns="45720" rIns="91440" bIns="45720" rtlCol="0" anchor="t">
            <a:normAutofit/>
          </a:bodyPr>
          <a:lstStyle/>
          <a:p>
            <a:pPr marL="285750" indent="-285750" algn="l" rtl="0">
              <a:buFont typeface="Arial" panose="020B0604020202020204" pitchFamily="34" charset="0"/>
              <a:buChar char="•"/>
            </a:pPr>
            <a:r>
              <a:rPr lang="ja-JP" altLang="en-US" sz="1800" dirty="0"/>
              <a:t>貯金が苦手、もしくはできない</a:t>
            </a:r>
            <a:endParaRPr lang="en-US" altLang="ja-JP" sz="1800" dirty="0"/>
          </a:p>
          <a:p>
            <a:pPr marL="285750" indent="-285750" algn="l" rtl="0">
              <a:buFont typeface="Arial" panose="020B0604020202020204" pitchFamily="34" charset="0"/>
              <a:buChar char="•"/>
            </a:pPr>
            <a:r>
              <a:rPr lang="ja-JP" altLang="en-US" sz="1800" dirty="0"/>
              <a:t>家計簿をつけることが苦手</a:t>
            </a:r>
            <a:endParaRPr lang="en-US" altLang="ja-JP" sz="1800" dirty="0"/>
          </a:p>
          <a:p>
            <a:pPr marL="285750" indent="-285750" algn="l" rtl="0">
              <a:buFont typeface="Arial" panose="020B0604020202020204" pitchFamily="34" charset="0"/>
              <a:buChar char="•"/>
            </a:pPr>
            <a:r>
              <a:rPr lang="ja-JP" altLang="en-US" sz="1800" dirty="0"/>
              <a:t>飽き性</a:t>
            </a:r>
            <a:endParaRPr lang="en-US" altLang="ja-JP" sz="1800" dirty="0"/>
          </a:p>
          <a:p>
            <a:pPr marL="285750" indent="-285750" algn="l" rtl="0">
              <a:buFont typeface="Arial" panose="020B0604020202020204" pitchFamily="34" charset="0"/>
              <a:buChar char="•"/>
            </a:pPr>
            <a:r>
              <a:rPr lang="ja-JP" altLang="en-US" sz="1800" dirty="0"/>
              <a:t>高額なものを買いたい、旅行をしたいなど貯金する目的がある</a:t>
            </a:r>
            <a:endParaRPr lang="en-US" altLang="ja-JP" sz="1800" dirty="0"/>
          </a:p>
          <a:p>
            <a:pPr marL="285750" indent="-285750" algn="l" rtl="0">
              <a:buFont typeface="Arial" panose="020B0604020202020204" pitchFamily="34" charset="0"/>
              <a:buChar char="•"/>
            </a:pPr>
            <a:r>
              <a:rPr lang="ja-JP" altLang="en-US" sz="1800" dirty="0"/>
              <a:t>コミュニケーション苦手</a:t>
            </a:r>
            <a:endParaRPr lang="en-US" altLang="ja-JP" sz="1800" dirty="0"/>
          </a:p>
          <a:p>
            <a:pPr marL="285750" indent="-285750" algn="l" rtl="0">
              <a:buFont typeface="Arial" panose="020B0604020202020204" pitchFamily="34" charset="0"/>
              <a:buChar char="•"/>
            </a:pPr>
            <a:r>
              <a:rPr lang="ja-JP" altLang="en-US" sz="1800" dirty="0"/>
              <a:t>承認欲求で満たされる性格</a:t>
            </a:r>
            <a:endParaRPr lang="en-US" altLang="ja-JP" sz="1800" dirty="0"/>
          </a:p>
          <a:p>
            <a:pPr marL="285750" indent="-285750" algn="l" rtl="0">
              <a:buFont typeface="Arial" panose="020B0604020202020204" pitchFamily="34" charset="0"/>
              <a:buChar char="•"/>
            </a:pPr>
            <a:r>
              <a:rPr lang="ja-JP" altLang="en-US" sz="1800" dirty="0"/>
              <a:t>寂しさを紛らわすような安心感がほしい</a:t>
            </a:r>
            <a:endParaRPr lang="en-US" altLang="ja-JP" sz="1800" dirty="0"/>
          </a:p>
          <a:p>
            <a:pPr marL="285750" indent="-285750" algn="l" rtl="0">
              <a:buFont typeface="Arial" panose="020B0604020202020204" pitchFamily="34" charset="0"/>
              <a:buChar char="•"/>
            </a:pPr>
            <a:r>
              <a:rPr lang="en-US" altLang="ja-JP" sz="1800" dirty="0"/>
              <a:t>30</a:t>
            </a:r>
            <a:r>
              <a:rPr lang="ja-JP" altLang="en-US" sz="1800" dirty="0"/>
              <a:t>歳未満の独身会社員</a:t>
            </a:r>
            <a:endParaRPr lang="en-US" altLang="ja-JP" sz="1800" dirty="0"/>
          </a:p>
        </p:txBody>
      </p:sp>
      <p:pic>
        <p:nvPicPr>
          <p:cNvPr id="11" name="グラフィックス 10" descr="男性 枠線">
            <a:extLst>
              <a:ext uri="{FF2B5EF4-FFF2-40B4-BE49-F238E27FC236}">
                <a16:creationId xmlns:a16="http://schemas.microsoft.com/office/drawing/2014/main" id="{899C2E25-4BCB-418D-82DF-D2B0FF448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1648" y="2674094"/>
            <a:ext cx="2528988" cy="2528988"/>
          </a:xfrm>
          <a:prstGeom prst="rect">
            <a:avLst/>
          </a:prstGeom>
        </p:spPr>
      </p:pic>
    </p:spTree>
    <p:extLst>
      <p:ext uri="{BB962C8B-B14F-4D97-AF65-F5344CB8AC3E}">
        <p14:creationId xmlns:p14="http://schemas.microsoft.com/office/powerpoint/2010/main" val="368691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「かけいぼっち」の概要</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461195" y="3548340"/>
            <a:ext cx="3018663" cy="2138086"/>
          </a:xfrm>
        </p:spPr>
        <p:txBody>
          <a:bodyPr vert="horz" lIns="91440" tIns="45720" rIns="91440" bIns="45720" rtlCol="0" anchor="t">
            <a:normAutofit/>
          </a:bodyPr>
          <a:lstStyle/>
          <a:p>
            <a:pPr algn="l" rtl="0"/>
            <a:r>
              <a:rPr lang="ja-JP" altLang="en-US" dirty="0"/>
              <a:t>目標のもののために</a:t>
            </a:r>
            <a:r>
              <a:rPr lang="ja-JP" altLang="en-US" u="sng" dirty="0"/>
              <a:t>貯金することを目的</a:t>
            </a:r>
            <a:r>
              <a:rPr lang="ja-JP" altLang="en-US" dirty="0"/>
              <a:t>とした家計簿機能。目標物、目標の金額、期間、収入の変動費総額を入力するだけで、現時点の貯金達成度や一日に使用できる金額を自動で計算して教えてくれる。また、カテゴリー別の支出合計が一目で分かるグラフもあり、管理が簡単。</a:t>
            </a:r>
            <a:endParaRPr lang="en-US" altLang="ja-JP" dirty="0"/>
          </a:p>
        </p:txBody>
      </p:sp>
      <p:sp>
        <p:nvSpPr>
          <p:cNvPr id="13" name="コンテンツ プレースホルダー 12">
            <a:extLst>
              <a:ext uri="{FF2B5EF4-FFF2-40B4-BE49-F238E27FC236}">
                <a16:creationId xmlns:a16="http://schemas.microsoft.com/office/drawing/2014/main" id="{391CD11A-AD36-4E45-855A-2546C295CEBC}"/>
              </a:ext>
            </a:extLst>
          </p:cNvPr>
          <p:cNvSpPr>
            <a:spLocks noGrp="1"/>
          </p:cNvSpPr>
          <p:nvPr>
            <p:ph idx="16"/>
          </p:nvPr>
        </p:nvSpPr>
        <p:spPr>
          <a:xfrm>
            <a:off x="6712144" y="3548340"/>
            <a:ext cx="3018663" cy="1938059"/>
          </a:xfrm>
        </p:spPr>
        <p:txBody>
          <a:bodyPr rtlCol="0">
            <a:normAutofit/>
          </a:bodyPr>
          <a:lstStyle/>
          <a:p>
            <a:pPr algn="l" rtl="0"/>
            <a:r>
              <a:rPr lang="ja-JP" altLang="en-US" u="sng" dirty="0"/>
              <a:t>毎日続けて記録してもらうことを目的</a:t>
            </a:r>
            <a:r>
              <a:rPr lang="ja-JP" altLang="en-US" dirty="0"/>
              <a:t>としたキャラクター育成機能。達成状況やログイン状況によって、キャラクターの着せ替えアイテムの購入や病気の治療に使えるポイントが貰える。定期的にログインしないとキャラクターが死んでしまうので、毎日家計簿をつける習慣がつく。</a:t>
            </a:r>
            <a:endParaRPr lang="en-US" altLang="ja-JP" dirty="0"/>
          </a:p>
          <a:p>
            <a:pPr algn="l" rtl="0"/>
            <a:endParaRPr lang="ja-JP" altLang="en-US" dirty="0"/>
          </a:p>
        </p:txBody>
      </p:sp>
      <p:pic>
        <p:nvPicPr>
          <p:cNvPr id="8" name="グラフィックス 7" descr="豚の貯金箱 枠線">
            <a:extLst>
              <a:ext uri="{FF2B5EF4-FFF2-40B4-BE49-F238E27FC236}">
                <a16:creationId xmlns:a16="http://schemas.microsoft.com/office/drawing/2014/main" id="{F4824B8A-E2CA-4F7E-A787-00182686C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326" y="2549486"/>
            <a:ext cx="914400" cy="914400"/>
          </a:xfrm>
          <a:prstGeom prst="rect">
            <a:avLst/>
          </a:prstGeom>
        </p:spPr>
      </p:pic>
      <p:pic>
        <p:nvPicPr>
          <p:cNvPr id="14" name="グラフィックス 13" descr="ゲーム コントローラー 枠線">
            <a:extLst>
              <a:ext uri="{FF2B5EF4-FFF2-40B4-BE49-F238E27FC236}">
                <a16:creationId xmlns:a16="http://schemas.microsoft.com/office/drawing/2014/main" id="{D2F5BBA1-DB2E-4B0E-8C92-6617F9CA5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274" y="2549486"/>
            <a:ext cx="914400" cy="914400"/>
          </a:xfrm>
          <a:prstGeom prst="rect">
            <a:avLst/>
          </a:prstGeom>
        </p:spPr>
      </p:pic>
      <p:sp>
        <p:nvSpPr>
          <p:cNvPr id="15" name="テキスト ボックス 14">
            <a:extLst>
              <a:ext uri="{FF2B5EF4-FFF2-40B4-BE49-F238E27FC236}">
                <a16:creationId xmlns:a16="http://schemas.microsoft.com/office/drawing/2014/main" id="{58DFE0CC-D2B4-4EF2-89CB-E72FCF1B24C3}"/>
              </a:ext>
            </a:extLst>
          </p:cNvPr>
          <p:cNvSpPr txBox="1"/>
          <p:nvPr/>
        </p:nvSpPr>
        <p:spPr>
          <a:xfrm>
            <a:off x="2861246" y="2250805"/>
            <a:ext cx="2218563" cy="369332"/>
          </a:xfrm>
          <a:prstGeom prst="rect">
            <a:avLst/>
          </a:prstGeom>
          <a:noFill/>
        </p:spPr>
        <p:txBody>
          <a:bodyPr wrap="square" rtlCol="0">
            <a:spAutoFit/>
          </a:bodyPr>
          <a:lstStyle/>
          <a:p>
            <a:pPr algn="ctr"/>
            <a:r>
              <a:rPr kumimoji="1" lang="ja-JP" altLang="en-US" dirty="0"/>
              <a:t>家計簿機能</a:t>
            </a:r>
          </a:p>
        </p:txBody>
      </p:sp>
      <p:sp>
        <p:nvSpPr>
          <p:cNvPr id="19" name="テキスト ボックス 18">
            <a:extLst>
              <a:ext uri="{FF2B5EF4-FFF2-40B4-BE49-F238E27FC236}">
                <a16:creationId xmlns:a16="http://schemas.microsoft.com/office/drawing/2014/main" id="{E3C2B1B2-914E-4B6F-ADA8-036B495C4A89}"/>
              </a:ext>
            </a:extLst>
          </p:cNvPr>
          <p:cNvSpPr txBox="1"/>
          <p:nvPr/>
        </p:nvSpPr>
        <p:spPr>
          <a:xfrm>
            <a:off x="7112192" y="2250805"/>
            <a:ext cx="2218563" cy="369332"/>
          </a:xfrm>
          <a:prstGeom prst="rect">
            <a:avLst/>
          </a:prstGeom>
          <a:noFill/>
        </p:spPr>
        <p:txBody>
          <a:bodyPr wrap="square" rtlCol="0">
            <a:spAutoFit/>
          </a:bodyPr>
          <a:lstStyle/>
          <a:p>
            <a:pPr algn="ctr"/>
            <a:r>
              <a:rPr kumimoji="1" lang="ja-JP" altLang="en-US" dirty="0"/>
              <a:t>育成ゲーム機能</a:t>
            </a:r>
          </a:p>
        </p:txBody>
      </p:sp>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rtlCol="0">
            <a:normAutofit/>
          </a:bodyPr>
          <a:lstStyle/>
          <a:p>
            <a:pPr rtl="0"/>
            <a:r>
              <a:rPr lang="ja-JP" altLang="en-US" dirty="0"/>
              <a:t>機能の紹介</a:t>
            </a:r>
          </a:p>
        </p:txBody>
      </p:sp>
      <p:sp>
        <p:nvSpPr>
          <p:cNvPr id="5" name="図プレースホルダー 4">
            <a:extLst>
              <a:ext uri="{FF2B5EF4-FFF2-40B4-BE49-F238E27FC236}">
                <a16:creationId xmlns:a16="http://schemas.microsoft.com/office/drawing/2014/main" id="{514C7AA7-FE17-439C-AB83-87924B00488A}"/>
              </a:ext>
            </a:extLst>
          </p:cNvPr>
          <p:cNvSpPr>
            <a:spLocks noGrp="1"/>
          </p:cNvSpPr>
          <p:nvPr>
            <p:ph type="pic" sz="quarter" idx="14"/>
          </p:nvPr>
        </p:nvSpPr>
        <p:spPr>
          <a:xfrm>
            <a:off x="0" y="0"/>
            <a:ext cx="6181344" cy="6858000"/>
          </a:xfrm>
          <a:solidFill>
            <a:schemeClr val="accent5">
              <a:lumMod val="90000"/>
            </a:schemeClr>
          </a:solidFill>
        </p:spPr>
      </p:sp>
      <p:sp>
        <p:nvSpPr>
          <p:cNvPr id="3" name="図プレースホルダー 2">
            <a:extLst>
              <a:ext uri="{FF2B5EF4-FFF2-40B4-BE49-F238E27FC236}">
                <a16:creationId xmlns:a16="http://schemas.microsoft.com/office/drawing/2014/main" id="{CA2560F9-A8F0-458B-9690-4F6CDB92ABF4}"/>
              </a:ext>
            </a:extLst>
          </p:cNvPr>
          <p:cNvSpPr>
            <a:spLocks noGrp="1"/>
          </p:cNvSpPr>
          <p:nvPr>
            <p:ph type="pic" sz="quarter" idx="15"/>
          </p:nvPr>
        </p:nvSpPr>
        <p:spPr/>
      </p:sp>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9218D838-B7E3-482A-9ECD-927BE993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966893774"/>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11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ADC66713-EF57-4979-ADB6-F8903C9DD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760129072"/>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3141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157492569"/>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658523EA-0BF7-4398-B787-DEB81E2D3543}"/>
              </a:ext>
            </a:extLst>
          </p:cNvPr>
          <p:cNvSpPr txBox="1"/>
          <p:nvPr/>
        </p:nvSpPr>
        <p:spPr>
          <a:xfrm>
            <a:off x="862012" y="1457325"/>
            <a:ext cx="10220325" cy="1477328"/>
          </a:xfrm>
          <a:prstGeom prst="rect">
            <a:avLst/>
          </a:prstGeom>
          <a:noFill/>
        </p:spPr>
        <p:txBody>
          <a:bodyPr wrap="square" rtlCol="0">
            <a:spAutoFit/>
          </a:bodyPr>
          <a:lstStyle/>
          <a:p>
            <a:r>
              <a:rPr kumimoji="1" lang="ja-JP" altLang="en-US" dirty="0"/>
              <a:t>ログイン</a:t>
            </a:r>
            <a:endParaRPr kumimoji="1" lang="en-US" altLang="ja-JP" dirty="0"/>
          </a:p>
          <a:p>
            <a:r>
              <a:rPr kumimoji="1" lang="ja-JP" altLang="en-US" dirty="0"/>
              <a:t>目標登録</a:t>
            </a:r>
            <a:endParaRPr kumimoji="1" lang="en-US" altLang="ja-JP" dirty="0"/>
          </a:p>
          <a:p>
            <a:r>
              <a:rPr kumimoji="1" lang="ja-JP" altLang="en-US" dirty="0"/>
              <a:t>卵誕生までの流れ</a:t>
            </a:r>
            <a:endParaRPr kumimoji="1" lang="en-US" altLang="ja-JP" dirty="0"/>
          </a:p>
          <a:p>
            <a:endParaRPr kumimoji="1" lang="en-US" altLang="ja-JP" dirty="0"/>
          </a:p>
          <a:p>
            <a:r>
              <a:rPr kumimoji="1" lang="ja-JP" altLang="en-US" dirty="0"/>
              <a:t>を動画流したい</a:t>
            </a:r>
            <a:endParaRPr kumimoji="1" lang="en-US" altLang="ja-JP" dirty="0"/>
          </a:p>
        </p:txBody>
      </p:sp>
      <p:sp>
        <p:nvSpPr>
          <p:cNvPr id="7" name="四角形: 角を丸くする 6">
            <a:extLst>
              <a:ext uri="{FF2B5EF4-FFF2-40B4-BE49-F238E27FC236}">
                <a16:creationId xmlns:a16="http://schemas.microsoft.com/office/drawing/2014/main" id="{9B4ACA0C-8604-4D52-8DF4-E145B90B038C}"/>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Tree>
    <p:extLst>
      <p:ext uri="{BB962C8B-B14F-4D97-AF65-F5344CB8AC3E}">
        <p14:creationId xmlns:p14="http://schemas.microsoft.com/office/powerpoint/2010/main" val="1423222168"/>
      </p:ext>
    </p:extLst>
  </p:cSld>
  <p:clrMapOvr>
    <a:masterClrMapping/>
  </p:clrMapOvr>
</p:sld>
</file>

<file path=ppt/theme/theme1.xml><?xml version="1.0" encoding="utf-8"?>
<a:theme xmlns:a="http://schemas.openxmlformats.org/drawingml/2006/main" name="Office テーマ">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5_TF10081922_Win32" id="{03680DBF-1F88-442B-AE71-7276A1FA905C}" vid="{B91AD4AB-58FD-41B1-A7A5-6986444032F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{08816E2D-BE6F-474A-A64D-6444B6617657}tf10081922_win32</Template>
  <TotalTime>609</TotalTime>
  <Words>1391</Words>
  <Application>Microsoft Office PowerPoint</Application>
  <PresentationFormat>ワイド画面</PresentationFormat>
  <Paragraphs>232</Paragraphs>
  <Slides>31</Slides>
  <Notes>31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Meiryo UI</vt:lpstr>
      <vt:lpstr>Arial</vt:lpstr>
      <vt:lpstr>Quire Sans Pro Light</vt:lpstr>
      <vt:lpstr>Tisa Offc Serif Pro</vt:lpstr>
      <vt:lpstr>Office テーマ</vt:lpstr>
      <vt:lpstr>家計簿アプリ 『かけいぼっち』</vt:lpstr>
      <vt:lpstr>プロダクト紹介</vt:lpstr>
      <vt:lpstr>なぜ「かけいぼっち」を作ろうとしたのか？</vt:lpstr>
      <vt:lpstr>「かけいぼっち」の想定利用者</vt:lpstr>
      <vt:lpstr>「かけいぼっち」の概要</vt:lpstr>
      <vt:lpstr>機能の紹介</vt:lpstr>
      <vt:lpstr>家計簿機能</vt:lpstr>
      <vt:lpstr>家計簿機能</vt:lpstr>
      <vt:lpstr>PowerPoint プレゼンテーション</vt:lpstr>
      <vt:lpstr>家計簿機能</vt:lpstr>
      <vt:lpstr>PowerPoint プレゼンテーション</vt:lpstr>
      <vt:lpstr>PowerPoint プレゼンテーション</vt:lpstr>
      <vt:lpstr>PowerPoint プレゼンテーション</vt:lpstr>
      <vt:lpstr>家計簿機能</vt:lpstr>
      <vt:lpstr>PowerPoint プレゼンテーション</vt:lpstr>
      <vt:lpstr>家計簿機能</vt:lpstr>
      <vt:lpstr>PowerPoint プレゼンテーション</vt:lpstr>
      <vt:lpstr>育成ゲーム機能</vt:lpstr>
      <vt:lpstr>育成ゲーム機能</vt:lpstr>
      <vt:lpstr>PowerPoint プレゼンテーション</vt:lpstr>
      <vt:lpstr>PowerPoint プレゼンテーション</vt:lpstr>
      <vt:lpstr>育成ゲーム機能</vt:lpstr>
      <vt:lpstr>PowerPoint プレゼンテーション</vt:lpstr>
      <vt:lpstr>育成ゲーム機能</vt:lpstr>
      <vt:lpstr>PowerPoint プレゼンテーション</vt:lpstr>
      <vt:lpstr>PowerPoint プレゼンテーション</vt:lpstr>
      <vt:lpstr>ここまで我々のプロダクトについて話してきましたが、、、</vt:lpstr>
      <vt:lpstr> 今回惜しくも実装できなかった機能 </vt:lpstr>
      <vt:lpstr>苦労した点とその克服方法</vt:lpstr>
      <vt:lpstr>開発演習で学んだこと</vt:lpstr>
      <vt:lpstr>ご清聴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家計簿アプリ 『かけいぼっち』</dc:title>
  <dc:creator>飯島柊香</dc:creator>
  <cp:lastModifiedBy>飯島柊香</cp:lastModifiedBy>
  <cp:revision>7</cp:revision>
  <dcterms:created xsi:type="dcterms:W3CDTF">2023-06-27T05:45:38Z</dcterms:created>
  <dcterms:modified xsi:type="dcterms:W3CDTF">2023-06-27T15:56:58Z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